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339" r:id="rId3"/>
    <p:sldId id="307" r:id="rId4"/>
    <p:sldId id="309" r:id="rId5"/>
    <p:sldId id="344" r:id="rId6"/>
    <p:sldId id="345" r:id="rId7"/>
    <p:sldId id="346" r:id="rId8"/>
    <p:sldId id="347" r:id="rId9"/>
    <p:sldId id="310" r:id="rId10"/>
    <p:sldId id="319" r:id="rId11"/>
    <p:sldId id="348" r:id="rId12"/>
    <p:sldId id="349" r:id="rId13"/>
    <p:sldId id="350" r:id="rId14"/>
    <p:sldId id="320" r:id="rId15"/>
    <p:sldId id="351" r:id="rId16"/>
    <p:sldId id="353" r:id="rId17"/>
    <p:sldId id="314" r:id="rId18"/>
    <p:sldId id="313" r:id="rId19"/>
    <p:sldId id="354" r:id="rId20"/>
    <p:sldId id="311" r:id="rId21"/>
    <p:sldId id="340" r:id="rId22"/>
    <p:sldId id="316" r:id="rId23"/>
    <p:sldId id="315" r:id="rId24"/>
    <p:sldId id="312" r:id="rId25"/>
    <p:sldId id="317" r:id="rId26"/>
    <p:sldId id="318" r:id="rId27"/>
    <p:sldId id="342" r:id="rId28"/>
    <p:sldId id="355" r:id="rId29"/>
    <p:sldId id="343" r:id="rId30"/>
    <p:sldId id="356" r:id="rId31"/>
    <p:sldId id="357" r:id="rId32"/>
    <p:sldId id="306" r:id="rId3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792" autoAdjust="0"/>
    <p:restoredTop sz="94660"/>
  </p:normalViewPr>
  <p:slideViewPr>
    <p:cSldViewPr snapToGrid="0">
      <p:cViewPr varScale="1">
        <p:scale>
          <a:sx n="86" d="100"/>
          <a:sy n="86" d="100"/>
        </p:scale>
        <p:origin x="126" y="22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CB211-75DC-497A-ADF5-9633EB298BF1}" type="datetimeFigureOut">
              <a:rPr lang="es-419" smtClean="0"/>
              <a:t>10/5/2022</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DA07A-CF88-4869-8FE8-789876AFDA49}" type="slidenum">
              <a:rPr lang="es-419" smtClean="0"/>
              <a:t>‹Nº›</a:t>
            </a:fld>
            <a:endParaRPr lang="es-419"/>
          </a:p>
        </p:txBody>
      </p:sp>
    </p:spTree>
    <p:extLst>
      <p:ext uri="{BB962C8B-B14F-4D97-AF65-F5344CB8AC3E}">
        <p14:creationId xmlns:p14="http://schemas.microsoft.com/office/powerpoint/2010/main" val="314942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10/5/2022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16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10/5/2022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146834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10/5/2022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13229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10/5/2022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411557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3BB9E3A-C7AA-49B0-8AC4-CBB62BF6B821}" type="datetimeFigureOut">
              <a:rPr lang="es-CR" smtClean="0"/>
              <a:t>10/5/2022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11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BB9E3A-C7AA-49B0-8AC4-CBB62BF6B821}" type="datetimeFigureOut">
              <a:rPr lang="es-CR" smtClean="0"/>
              <a:t>10/5/2022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93530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BB9E3A-C7AA-49B0-8AC4-CBB62BF6B821}" type="datetimeFigureOut">
              <a:rPr lang="es-CR" smtClean="0"/>
              <a:t>10/5/2022</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312213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BB9E3A-C7AA-49B0-8AC4-CBB62BF6B821}" type="datetimeFigureOut">
              <a:rPr lang="es-CR" smtClean="0"/>
              <a:t>10/5/2022</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208369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BB9E3A-C7AA-49B0-8AC4-CBB62BF6B821}" type="datetimeFigureOut">
              <a:rPr lang="es-CR" smtClean="0"/>
              <a:t>10/5/2022</a:t>
            </a:fld>
            <a:endParaRPr lang="es-C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R"/>
          </a:p>
        </p:txBody>
      </p:sp>
      <p:sp>
        <p:nvSpPr>
          <p:cNvPr id="9" name="Slide Number Placeholder 8"/>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268928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BB9E3A-C7AA-49B0-8AC4-CBB62BF6B821}" type="datetimeFigureOut">
              <a:rPr lang="es-CR" smtClean="0"/>
              <a:t>10/5/2022</a:t>
            </a:fld>
            <a:endParaRPr lang="es-C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80D5BE-DB9D-4BC4-A0BA-A100B9535517}" type="slidenum">
              <a:rPr lang="es-CR" smtClean="0"/>
              <a:t>‹Nº›</a:t>
            </a:fld>
            <a:endParaRPr lang="es-CR"/>
          </a:p>
        </p:txBody>
      </p:sp>
    </p:spTree>
    <p:extLst>
      <p:ext uri="{BB962C8B-B14F-4D97-AF65-F5344CB8AC3E}">
        <p14:creationId xmlns:p14="http://schemas.microsoft.com/office/powerpoint/2010/main" val="55273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3BB9E3A-C7AA-49B0-8AC4-CBB62BF6B821}" type="datetimeFigureOut">
              <a:rPr lang="es-CR" smtClean="0"/>
              <a:t>10/5/2022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412198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33144"/>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BB9E3A-C7AA-49B0-8AC4-CBB62BF6B821}" type="datetimeFigureOut">
              <a:rPr lang="es-CR" smtClean="0"/>
              <a:t>10/5/2022</a:t>
            </a:fld>
            <a:endParaRPr lang="es-C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80D5BE-DB9D-4BC4-A0BA-A100B9535517}" type="slidenum">
              <a:rPr lang="es-CR" smtClean="0"/>
              <a:t>‹Nº›</a:t>
            </a:fld>
            <a:endParaRPr lang="es-CR"/>
          </a:p>
        </p:txBody>
      </p:sp>
      <p:cxnSp>
        <p:nvCxnSpPr>
          <p:cNvPr id="10" name="Straight Connector 9"/>
          <p:cNvCxnSpPr/>
          <p:nvPr/>
        </p:nvCxnSpPr>
        <p:spPr>
          <a:xfrm>
            <a:off x="1193532" y="1737845"/>
            <a:ext cx="9966960" cy="0"/>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8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Serviciosadmfinan.Occidente@mep.go.c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rh.mep.go.c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395" t="7775" r="18019" b="8880"/>
          <a:stretch/>
        </p:blipFill>
        <p:spPr>
          <a:xfrm>
            <a:off x="1919111" y="1998309"/>
            <a:ext cx="3814763" cy="2460625"/>
          </a:xfrm>
        </p:spPr>
      </p:pic>
      <p:cxnSp>
        <p:nvCxnSpPr>
          <p:cNvPr id="3" name="Conector recto 2"/>
          <p:cNvCxnSpPr/>
          <p:nvPr/>
        </p:nvCxnSpPr>
        <p:spPr>
          <a:xfrm>
            <a:off x="6299200" y="2201334"/>
            <a:ext cx="0" cy="213360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7238247" y="1629834"/>
            <a:ext cx="3362325" cy="3276600"/>
          </a:xfrm>
          <a:prstGeom prst="rect">
            <a:avLst/>
          </a:prstGeom>
        </p:spPr>
      </p:pic>
    </p:spTree>
    <p:extLst>
      <p:ext uri="{BB962C8B-B14F-4D97-AF65-F5344CB8AC3E}">
        <p14:creationId xmlns:p14="http://schemas.microsoft.com/office/powerpoint/2010/main" val="56825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86841" y="494334"/>
            <a:ext cx="8381839" cy="945549"/>
          </a:xfrm>
        </p:spPr>
        <p:txBody>
          <a:bodyPr>
            <a:normAutofit fontScale="90000"/>
          </a:bodyPr>
          <a:lstStyle/>
          <a:p>
            <a:pPr algn="ctr"/>
            <a:r>
              <a:rPr lang="es-CR" dirty="0" smtClean="0"/>
              <a:t>Incapacidades </a:t>
            </a:r>
            <a:r>
              <a:rPr lang="es-CR" b="1" dirty="0" smtClean="0">
                <a:solidFill>
                  <a:srgbClr val="FF0000"/>
                </a:solidFill>
              </a:rPr>
              <a:t>CCSS</a:t>
            </a:r>
            <a:r>
              <a:rPr lang="es-CR" dirty="0" smtClean="0"/>
              <a:t> </a:t>
            </a:r>
            <a:br>
              <a:rPr lang="es-CR" dirty="0" smtClean="0"/>
            </a:br>
            <a:r>
              <a:rPr lang="es-CR" sz="3100" dirty="0"/>
              <a:t>(Requerimiento</a:t>
            </a:r>
            <a:r>
              <a:rPr lang="es-CR" sz="3100" dirty="0" smtClean="0"/>
              <a:t>, incapacidad, declaración</a:t>
            </a:r>
            <a:r>
              <a:rPr lang="es-CR" sz="3100" dirty="0"/>
              <a:t>)</a:t>
            </a:r>
            <a:br>
              <a:rPr lang="es-CR" sz="3100" dirty="0"/>
            </a:br>
            <a:r>
              <a:rPr lang="es-CR" sz="3600" dirty="0">
                <a:solidFill>
                  <a:schemeClr val="accent2"/>
                </a:solidFill>
              </a:rPr>
              <a:t>s</a:t>
            </a:r>
            <a:r>
              <a:rPr lang="es-CR" sz="3600" dirty="0" smtClean="0">
                <a:solidFill>
                  <a:schemeClr val="accent2"/>
                </a:solidFill>
              </a:rPr>
              <a:t>erviciosadmfinan.Occidente@mep.go.cr</a:t>
            </a:r>
            <a:endParaRPr lang="es-CR" sz="3600" dirty="0">
              <a:solidFill>
                <a:schemeClr val="accent2"/>
              </a:solidFill>
            </a:endParaRPr>
          </a:p>
        </p:txBody>
      </p:sp>
      <p:pic>
        <p:nvPicPr>
          <p:cNvPr id="2" name="Imagen 1"/>
          <p:cNvPicPr>
            <a:picLocks noChangeAspect="1"/>
          </p:cNvPicPr>
          <p:nvPr/>
        </p:nvPicPr>
        <p:blipFill>
          <a:blip r:embed="rId2"/>
          <a:stretch>
            <a:fillRect/>
          </a:stretch>
        </p:blipFill>
        <p:spPr>
          <a:xfrm>
            <a:off x="924789" y="1975571"/>
            <a:ext cx="6743701" cy="3458873"/>
          </a:xfrm>
          <a:prstGeom prst="rect">
            <a:avLst/>
          </a:prstGeom>
        </p:spPr>
      </p:pic>
      <p:pic>
        <p:nvPicPr>
          <p:cNvPr id="5" name="Imagen 4"/>
          <p:cNvPicPr>
            <a:picLocks noChangeAspect="1"/>
          </p:cNvPicPr>
          <p:nvPr/>
        </p:nvPicPr>
        <p:blipFill>
          <a:blip r:embed="rId3"/>
          <a:stretch>
            <a:fillRect/>
          </a:stretch>
        </p:blipFill>
        <p:spPr>
          <a:xfrm>
            <a:off x="7849466" y="1581365"/>
            <a:ext cx="3600450" cy="4829175"/>
          </a:xfrm>
          <a:prstGeom prst="rect">
            <a:avLst/>
          </a:prstGeom>
        </p:spPr>
      </p:pic>
    </p:spTree>
    <p:extLst>
      <p:ext uri="{BB962C8B-B14F-4D97-AF65-F5344CB8AC3E}">
        <p14:creationId xmlns:p14="http://schemas.microsoft.com/office/powerpoint/2010/main" val="254132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71701" y="290946"/>
            <a:ext cx="8385463" cy="6047509"/>
          </a:xfrm>
          <a:prstGeom prst="rect">
            <a:avLst/>
          </a:prstGeom>
        </p:spPr>
      </p:pic>
      <p:sp>
        <p:nvSpPr>
          <p:cNvPr id="2" name="CuadroTexto 1"/>
          <p:cNvSpPr txBox="1"/>
          <p:nvPr/>
        </p:nvSpPr>
        <p:spPr>
          <a:xfrm>
            <a:off x="8291945" y="1350818"/>
            <a:ext cx="2172390" cy="400110"/>
          </a:xfrm>
          <a:prstGeom prst="rect">
            <a:avLst/>
          </a:prstGeom>
          <a:noFill/>
        </p:spPr>
        <p:txBody>
          <a:bodyPr wrap="none" rtlCol="0">
            <a:spAutoFit/>
          </a:bodyPr>
          <a:lstStyle/>
          <a:p>
            <a:r>
              <a:rPr lang="es-CR" sz="2000" dirty="0" smtClean="0">
                <a:solidFill>
                  <a:srgbClr val="FF0000"/>
                </a:solidFill>
              </a:rPr>
              <a:t>REQUERIMIENTO</a:t>
            </a:r>
            <a:endParaRPr lang="es-CR" sz="2000" dirty="0">
              <a:solidFill>
                <a:srgbClr val="FF0000"/>
              </a:solidFill>
            </a:endParaRPr>
          </a:p>
        </p:txBody>
      </p:sp>
    </p:spTree>
    <p:extLst>
      <p:ext uri="{BB962C8B-B14F-4D97-AF65-F5344CB8AC3E}">
        <p14:creationId xmlns:p14="http://schemas.microsoft.com/office/powerpoint/2010/main" val="222913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97627" y="238990"/>
            <a:ext cx="8250382" cy="6213764"/>
          </a:xfrm>
          <a:prstGeom prst="rect">
            <a:avLst/>
          </a:prstGeom>
        </p:spPr>
      </p:pic>
      <p:sp>
        <p:nvSpPr>
          <p:cNvPr id="2" name="CuadroTexto 1"/>
          <p:cNvSpPr txBox="1"/>
          <p:nvPr/>
        </p:nvSpPr>
        <p:spPr>
          <a:xfrm>
            <a:off x="8489373" y="1350817"/>
            <a:ext cx="1974272" cy="400110"/>
          </a:xfrm>
          <a:prstGeom prst="rect">
            <a:avLst/>
          </a:prstGeom>
          <a:noFill/>
        </p:spPr>
        <p:txBody>
          <a:bodyPr wrap="square" rtlCol="0">
            <a:spAutoFit/>
          </a:bodyPr>
          <a:lstStyle/>
          <a:p>
            <a:r>
              <a:rPr lang="es-CR" sz="2000" b="1" dirty="0" smtClean="0">
                <a:solidFill>
                  <a:srgbClr val="FF0000"/>
                </a:solidFill>
              </a:rPr>
              <a:t>SIN SUSTITUTO</a:t>
            </a:r>
            <a:endParaRPr lang="es-CR" sz="2000" b="1" dirty="0">
              <a:solidFill>
                <a:srgbClr val="FF0000"/>
              </a:solidFill>
            </a:endParaRPr>
          </a:p>
        </p:txBody>
      </p:sp>
    </p:spTree>
    <p:extLst>
      <p:ext uri="{BB962C8B-B14F-4D97-AF65-F5344CB8AC3E}">
        <p14:creationId xmlns:p14="http://schemas.microsoft.com/office/powerpoint/2010/main" val="322168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535382" y="0"/>
            <a:ext cx="7523018" cy="6255327"/>
          </a:xfrm>
          <a:prstGeom prst="rect">
            <a:avLst/>
          </a:prstGeom>
        </p:spPr>
      </p:pic>
    </p:spTree>
    <p:extLst>
      <p:ext uri="{BB962C8B-B14F-4D97-AF65-F5344CB8AC3E}">
        <p14:creationId xmlns:p14="http://schemas.microsoft.com/office/powerpoint/2010/main" val="31235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014" y="438415"/>
            <a:ext cx="11394600" cy="1046417"/>
          </a:xfrm>
        </p:spPr>
        <p:txBody>
          <a:bodyPr>
            <a:normAutofit fontScale="90000"/>
          </a:bodyPr>
          <a:lstStyle/>
          <a:p>
            <a:pPr algn="ctr"/>
            <a:r>
              <a:rPr lang="es-CR" dirty="0" smtClean="0"/>
              <a:t>Incapacidades </a:t>
            </a:r>
            <a:r>
              <a:rPr lang="es-CR" dirty="0" smtClean="0">
                <a:solidFill>
                  <a:srgbClr val="FF0000"/>
                </a:solidFill>
              </a:rPr>
              <a:t>INS (En Físico)</a:t>
            </a:r>
            <a:r>
              <a:rPr lang="es-CR" dirty="0" smtClean="0"/>
              <a:t/>
            </a:r>
            <a:br>
              <a:rPr lang="es-CR" dirty="0" smtClean="0"/>
            </a:br>
            <a:r>
              <a:rPr lang="es-CR" dirty="0" smtClean="0"/>
              <a:t>(</a:t>
            </a:r>
            <a:r>
              <a:rPr lang="es-CR" sz="3100" dirty="0" smtClean="0"/>
              <a:t>Requerimiento, incapacidad y declaración,) </a:t>
            </a:r>
            <a:endParaRPr lang="es-CR" sz="3100" dirty="0"/>
          </a:p>
        </p:txBody>
      </p:sp>
      <p:pic>
        <p:nvPicPr>
          <p:cNvPr id="3" name="Imagen 2"/>
          <p:cNvPicPr>
            <a:picLocks noChangeAspect="1"/>
          </p:cNvPicPr>
          <p:nvPr/>
        </p:nvPicPr>
        <p:blipFill>
          <a:blip r:embed="rId2"/>
          <a:stretch>
            <a:fillRect/>
          </a:stretch>
        </p:blipFill>
        <p:spPr>
          <a:xfrm>
            <a:off x="1288039" y="1597601"/>
            <a:ext cx="9460551" cy="4564207"/>
          </a:xfrm>
          <a:prstGeom prst="rect">
            <a:avLst/>
          </a:prstGeom>
        </p:spPr>
      </p:pic>
    </p:spTree>
    <p:extLst>
      <p:ext uri="{BB962C8B-B14F-4D97-AF65-F5344CB8AC3E}">
        <p14:creationId xmlns:p14="http://schemas.microsoft.com/office/powerpoint/2010/main" val="1303400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037118" y="93517"/>
            <a:ext cx="5995554" cy="6213764"/>
          </a:xfrm>
          <a:prstGeom prst="rect">
            <a:avLst/>
          </a:prstGeom>
        </p:spPr>
      </p:pic>
      <p:pic>
        <p:nvPicPr>
          <p:cNvPr id="5" name="Imagen 4"/>
          <p:cNvPicPr>
            <a:picLocks noChangeAspect="1"/>
          </p:cNvPicPr>
          <p:nvPr/>
        </p:nvPicPr>
        <p:blipFill>
          <a:blip r:embed="rId3"/>
          <a:stretch>
            <a:fillRect/>
          </a:stretch>
        </p:blipFill>
        <p:spPr>
          <a:xfrm>
            <a:off x="197428" y="176645"/>
            <a:ext cx="5964381" cy="6047509"/>
          </a:xfrm>
          <a:prstGeom prst="rect">
            <a:avLst/>
          </a:prstGeom>
        </p:spPr>
      </p:pic>
    </p:spTree>
    <p:extLst>
      <p:ext uri="{BB962C8B-B14F-4D97-AF65-F5344CB8AC3E}">
        <p14:creationId xmlns:p14="http://schemas.microsoft.com/office/powerpoint/2010/main" val="77486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535382" y="0"/>
            <a:ext cx="7523018" cy="6255327"/>
          </a:xfrm>
          <a:prstGeom prst="rect">
            <a:avLst/>
          </a:prstGeom>
        </p:spPr>
      </p:pic>
    </p:spTree>
    <p:extLst>
      <p:ext uri="{BB962C8B-B14F-4D97-AF65-F5344CB8AC3E}">
        <p14:creationId xmlns:p14="http://schemas.microsoft.com/office/powerpoint/2010/main" val="61135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33144"/>
            <a:ext cx="10058400" cy="785165"/>
          </a:xfrm>
        </p:spPr>
        <p:txBody>
          <a:bodyPr/>
          <a:lstStyle/>
          <a:p>
            <a:pPr algn="ctr"/>
            <a:r>
              <a:rPr lang="es-CR" dirty="0"/>
              <a:t>Traslados en propiedad </a:t>
            </a:r>
          </a:p>
        </p:txBody>
      </p:sp>
      <p:sp>
        <p:nvSpPr>
          <p:cNvPr id="3" name="Marcador de contenido 2"/>
          <p:cNvSpPr>
            <a:spLocks noGrp="1"/>
          </p:cNvSpPr>
          <p:nvPr>
            <p:ph idx="1"/>
          </p:nvPr>
        </p:nvSpPr>
        <p:spPr>
          <a:xfrm>
            <a:off x="1097280" y="883227"/>
            <a:ext cx="10058400" cy="4985867"/>
          </a:xfrm>
        </p:spPr>
        <p:txBody>
          <a:bodyPr>
            <a:normAutofit/>
          </a:bodyPr>
          <a:lstStyle/>
          <a:p>
            <a:pPr algn="ctr"/>
            <a:endParaRPr lang="es-CR" sz="2800" dirty="0" smtClean="0"/>
          </a:p>
          <a:p>
            <a:pPr marL="0" indent="0" algn="ctr">
              <a:buNone/>
            </a:pPr>
            <a:r>
              <a:rPr lang="es-CR" sz="2400" dirty="0" smtClean="0"/>
              <a:t>Este proceso es una vez al año, lo deben estar verificando en </a:t>
            </a:r>
            <a:r>
              <a:rPr lang="es-CR" sz="2400" b="1" dirty="0" smtClean="0"/>
              <a:t>la pagina del MEP y sus correos</a:t>
            </a:r>
            <a:r>
              <a:rPr lang="es-CR" sz="2400" dirty="0" smtClean="0"/>
              <a:t>, donde van a estar indicando las fechas de recepción de documentos. </a:t>
            </a:r>
            <a:endParaRPr lang="es-CR" sz="2400" dirty="0"/>
          </a:p>
        </p:txBody>
      </p:sp>
      <p:pic>
        <p:nvPicPr>
          <p:cNvPr id="4" name="Imagen 3"/>
          <p:cNvPicPr>
            <a:picLocks noChangeAspect="1"/>
          </p:cNvPicPr>
          <p:nvPr/>
        </p:nvPicPr>
        <p:blipFill>
          <a:blip r:embed="rId2"/>
          <a:stretch>
            <a:fillRect/>
          </a:stretch>
        </p:blipFill>
        <p:spPr>
          <a:xfrm>
            <a:off x="528204" y="2462645"/>
            <a:ext cx="10782300" cy="3875810"/>
          </a:xfrm>
          <a:prstGeom prst="rect">
            <a:avLst/>
          </a:prstGeom>
        </p:spPr>
      </p:pic>
    </p:spTree>
    <p:extLst>
      <p:ext uri="{BB962C8B-B14F-4D97-AF65-F5344CB8AC3E}">
        <p14:creationId xmlns:p14="http://schemas.microsoft.com/office/powerpoint/2010/main" val="89298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Rebajos Salariales</a:t>
            </a:r>
          </a:p>
        </p:txBody>
      </p:sp>
      <p:sp>
        <p:nvSpPr>
          <p:cNvPr id="3" name="Marcador de contenido 2"/>
          <p:cNvSpPr>
            <a:spLocks noGrp="1"/>
          </p:cNvSpPr>
          <p:nvPr>
            <p:ph idx="1"/>
          </p:nvPr>
        </p:nvSpPr>
        <p:spPr>
          <a:xfrm>
            <a:off x="1097280" y="1845734"/>
            <a:ext cx="10058400" cy="4391780"/>
          </a:xfrm>
        </p:spPr>
        <p:txBody>
          <a:bodyPr/>
          <a:lstStyle/>
          <a:p>
            <a:endParaRPr lang="es-CR" b="1" i="1" u="sng" dirty="0" smtClean="0"/>
          </a:p>
          <a:p>
            <a:r>
              <a:rPr lang="es-CR" b="1" i="1" u="sng" dirty="0" smtClean="0"/>
              <a:t>Justificados</a:t>
            </a:r>
            <a:r>
              <a:rPr lang="es-CR" dirty="0" smtClean="0"/>
              <a:t>: se rebaja únicamente el </a:t>
            </a:r>
            <a:r>
              <a:rPr lang="es-CR" b="1" dirty="0" smtClean="0"/>
              <a:t>50 %</a:t>
            </a:r>
            <a:r>
              <a:rPr lang="es-CR" dirty="0" smtClean="0"/>
              <a:t> del salario. </a:t>
            </a:r>
          </a:p>
          <a:p>
            <a:r>
              <a:rPr lang="es-CR" b="1" i="1" u="sng" dirty="0" smtClean="0"/>
              <a:t>Injustificados</a:t>
            </a:r>
            <a:r>
              <a:rPr lang="es-CR" dirty="0" smtClean="0"/>
              <a:t>: </a:t>
            </a:r>
            <a:r>
              <a:rPr lang="es-CR" dirty="0"/>
              <a:t>se rebaja </a:t>
            </a:r>
            <a:r>
              <a:rPr lang="es-CR" dirty="0" smtClean="0"/>
              <a:t>el </a:t>
            </a:r>
            <a:r>
              <a:rPr lang="es-CR" b="1" dirty="0" smtClean="0"/>
              <a:t>100 %</a:t>
            </a:r>
            <a:r>
              <a:rPr lang="es-CR" dirty="0" smtClean="0"/>
              <a:t> </a:t>
            </a:r>
            <a:r>
              <a:rPr lang="es-CR" dirty="0"/>
              <a:t>del </a:t>
            </a:r>
            <a:r>
              <a:rPr lang="es-CR" dirty="0" smtClean="0"/>
              <a:t>salario.</a:t>
            </a:r>
          </a:p>
          <a:p>
            <a:endParaRPr lang="es-CR" dirty="0"/>
          </a:p>
          <a:p>
            <a:r>
              <a:rPr lang="es-CR" dirty="0" smtClean="0"/>
              <a:t>Únicamente se realizan </a:t>
            </a:r>
            <a:r>
              <a:rPr lang="es-CR" b="1" dirty="0" smtClean="0"/>
              <a:t>rebajos de lecciones </a:t>
            </a:r>
            <a:r>
              <a:rPr lang="es-CR" dirty="0" smtClean="0"/>
              <a:t>a profesores de secundaria y enseñanza especial en </a:t>
            </a:r>
            <a:r>
              <a:rPr lang="es-CR" b="1" u="sng" dirty="0" smtClean="0"/>
              <a:t>primaria </a:t>
            </a:r>
          </a:p>
          <a:p>
            <a:r>
              <a:rPr lang="es-CR" dirty="0" smtClean="0"/>
              <a:t>Y los rebajos </a:t>
            </a:r>
            <a:r>
              <a:rPr lang="es-CR" b="1" dirty="0" smtClean="0"/>
              <a:t>por días </a:t>
            </a:r>
            <a:r>
              <a:rPr lang="es-CR" dirty="0" smtClean="0"/>
              <a:t>a todos los de </a:t>
            </a:r>
            <a:r>
              <a:rPr lang="es-CR" b="1" dirty="0" smtClean="0"/>
              <a:t>más puestos</a:t>
            </a:r>
            <a:r>
              <a:rPr lang="es-CR" dirty="0" smtClean="0"/>
              <a:t>. </a:t>
            </a:r>
          </a:p>
          <a:p>
            <a:endParaRPr lang="es-CR" dirty="0"/>
          </a:p>
          <a:p>
            <a:pPr algn="ctr"/>
            <a:r>
              <a:rPr lang="es-CR" sz="2400" b="1" i="1" u="sng" dirty="0" smtClean="0"/>
              <a:t>NOTA</a:t>
            </a:r>
            <a:r>
              <a:rPr lang="es-CR" sz="2400" dirty="0" smtClean="0"/>
              <a:t>: </a:t>
            </a:r>
            <a:r>
              <a:rPr lang="es-CR" sz="2400" b="1" i="1" dirty="0" smtClean="0"/>
              <a:t>no existen rebajos por jornadas ni por horas</a:t>
            </a:r>
            <a:endParaRPr lang="es-CR" sz="2400" b="1" i="1" dirty="0"/>
          </a:p>
        </p:txBody>
      </p:sp>
    </p:spTree>
    <p:extLst>
      <p:ext uri="{BB962C8B-B14F-4D97-AF65-F5344CB8AC3E}">
        <p14:creationId xmlns:p14="http://schemas.microsoft.com/office/powerpoint/2010/main" val="3085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85900" y="83126"/>
            <a:ext cx="9040091" cy="6234545"/>
          </a:xfrm>
          <a:prstGeom prst="rect">
            <a:avLst/>
          </a:prstGeom>
        </p:spPr>
      </p:pic>
    </p:spTree>
    <p:extLst>
      <p:ext uri="{BB962C8B-B14F-4D97-AF65-F5344CB8AC3E}">
        <p14:creationId xmlns:p14="http://schemas.microsoft.com/office/powerpoint/2010/main" val="37715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758952"/>
            <a:ext cx="10058400" cy="2462230"/>
          </a:xfrm>
        </p:spPr>
        <p:txBody>
          <a:bodyPr/>
          <a:lstStyle/>
          <a:p>
            <a:r>
              <a:rPr lang="es-CR" dirty="0" smtClean="0">
                <a:solidFill>
                  <a:schemeClr val="accent2">
                    <a:lumMod val="75000"/>
                  </a:schemeClr>
                </a:solidFill>
              </a:rPr>
              <a:t>Capacitación RRHH</a:t>
            </a:r>
            <a:endParaRPr lang="es-CR" dirty="0">
              <a:solidFill>
                <a:schemeClr val="accent2">
                  <a:lumMod val="75000"/>
                </a:schemeClr>
              </a:solidFill>
            </a:endParaRPr>
          </a:p>
        </p:txBody>
      </p:sp>
    </p:spTree>
    <p:extLst>
      <p:ext uri="{BB962C8B-B14F-4D97-AF65-F5344CB8AC3E}">
        <p14:creationId xmlns:p14="http://schemas.microsoft.com/office/powerpoint/2010/main" val="195254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33144"/>
            <a:ext cx="10058400" cy="1148847"/>
          </a:xfrm>
        </p:spPr>
        <p:txBody>
          <a:bodyPr>
            <a:normAutofit fontScale="90000"/>
          </a:bodyPr>
          <a:lstStyle/>
          <a:p>
            <a:pPr algn="ctr"/>
            <a:r>
              <a:rPr lang="es-CR" dirty="0"/>
              <a:t>Responsabilidad laboral: ausencias y llegadas tardías injustificadas</a:t>
            </a:r>
          </a:p>
        </p:txBody>
      </p:sp>
      <p:sp>
        <p:nvSpPr>
          <p:cNvPr id="3" name="Marcador de contenido 2"/>
          <p:cNvSpPr>
            <a:spLocks noGrp="1"/>
          </p:cNvSpPr>
          <p:nvPr>
            <p:ph idx="1"/>
          </p:nvPr>
        </p:nvSpPr>
        <p:spPr>
          <a:xfrm>
            <a:off x="1097280" y="1381991"/>
            <a:ext cx="10058400" cy="5008418"/>
          </a:xfrm>
        </p:spPr>
        <p:txBody>
          <a:bodyPr/>
          <a:lstStyle/>
          <a:p>
            <a:endParaRPr lang="es-CR" b="1" i="1" u="sng" dirty="0" smtClean="0"/>
          </a:p>
          <a:p>
            <a:r>
              <a:rPr lang="es-CR" b="1" i="1" u="sng" dirty="0" smtClean="0"/>
              <a:t>Ausencias</a:t>
            </a:r>
            <a:r>
              <a:rPr lang="es-CR" dirty="0" smtClean="0"/>
              <a:t>: Cuando un funcionario no se presenta a laborar se debe presentar una </a:t>
            </a:r>
            <a:r>
              <a:rPr lang="es-CR" b="1" dirty="0" smtClean="0"/>
              <a:t>justificación medica de la CCSS o del INS</a:t>
            </a:r>
            <a:r>
              <a:rPr lang="es-CR" dirty="0" smtClean="0"/>
              <a:t>, dejando claro que, si no se le incapacitó por ninguna instancia deberá después de su cita medica </a:t>
            </a:r>
            <a:r>
              <a:rPr lang="es-CR" b="1" dirty="0" smtClean="0"/>
              <a:t>presentarse a laborar </a:t>
            </a:r>
            <a:r>
              <a:rPr lang="es-CR" dirty="0" smtClean="0"/>
              <a:t>inmediatamente.</a:t>
            </a:r>
          </a:p>
          <a:p>
            <a:r>
              <a:rPr lang="es-CR" b="1" i="1" u="sng" dirty="0" smtClean="0"/>
              <a:t>Tardías</a:t>
            </a:r>
            <a:r>
              <a:rPr lang="es-CR" dirty="0" smtClean="0"/>
              <a:t>: </a:t>
            </a:r>
          </a:p>
          <a:p>
            <a:endParaRPr lang="es-CR" dirty="0" smtClean="0"/>
          </a:p>
          <a:p>
            <a:endParaRPr lang="es-CR" dirty="0"/>
          </a:p>
          <a:p>
            <a:endParaRPr lang="es-CR" dirty="0"/>
          </a:p>
        </p:txBody>
      </p:sp>
      <p:pic>
        <p:nvPicPr>
          <p:cNvPr id="9" name="Imagen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490355"/>
            <a:ext cx="10251374" cy="27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05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302" y="446567"/>
            <a:ext cx="11110782" cy="5922335"/>
          </a:xfrm>
        </p:spPr>
        <p:txBody>
          <a:bodyPr>
            <a:normAutofit fontScale="85000" lnSpcReduction="20000"/>
          </a:bodyPr>
          <a:lstStyle/>
          <a:p>
            <a:r>
              <a:rPr lang="es-CR" sz="2300" b="1" dirty="0"/>
              <a:t>Artículo 63.-Las ausencias</a:t>
            </a:r>
            <a:r>
              <a:rPr lang="es-CR" sz="2300" b="1" u="sng" dirty="0"/>
              <a:t> injustificadas</a:t>
            </a:r>
            <a:r>
              <a:rPr lang="es-CR" sz="2300" dirty="0"/>
              <a:t>, computables </a:t>
            </a:r>
            <a:r>
              <a:rPr lang="es-CR" sz="2300" b="1" dirty="0"/>
              <a:t>dentro de un mismo mes</a:t>
            </a:r>
            <a:r>
              <a:rPr lang="es-CR" sz="2300" dirty="0"/>
              <a:t> calendario, darán lugar a las siguientes sanciones:</a:t>
            </a:r>
          </a:p>
          <a:p>
            <a:r>
              <a:rPr lang="es-CR" sz="2300" dirty="0" smtClean="0"/>
              <a:t>Por </a:t>
            </a:r>
            <a:r>
              <a:rPr lang="es-CR" sz="2300" dirty="0"/>
              <a:t>media ausencia, amonestación escrita.</a:t>
            </a:r>
          </a:p>
          <a:p>
            <a:r>
              <a:rPr lang="es-CR" sz="2300" dirty="0" smtClean="0"/>
              <a:t> </a:t>
            </a:r>
            <a:r>
              <a:rPr lang="es-CR" sz="2300" b="1" u="sng" dirty="0" smtClean="0"/>
              <a:t>Por </a:t>
            </a:r>
            <a:r>
              <a:rPr lang="es-CR" sz="2300" b="1" u="sng" dirty="0"/>
              <a:t>una</a:t>
            </a:r>
            <a:r>
              <a:rPr lang="es-CR" sz="2300" dirty="0"/>
              <a:t>, o </a:t>
            </a:r>
            <a:r>
              <a:rPr lang="es-CR" sz="2300" b="1" dirty="0"/>
              <a:t>dos medias alternas</a:t>
            </a:r>
            <a:r>
              <a:rPr lang="es-CR" sz="2300" dirty="0"/>
              <a:t>, </a:t>
            </a:r>
            <a:r>
              <a:rPr lang="es-CR" sz="2300" b="1" u="sng" dirty="0"/>
              <a:t>suspensión de dos días</a:t>
            </a:r>
            <a:r>
              <a:rPr lang="es-CR" sz="2300" dirty="0"/>
              <a:t>.</a:t>
            </a:r>
          </a:p>
          <a:p>
            <a:r>
              <a:rPr lang="es-CR" sz="2300" dirty="0"/>
              <a:t> </a:t>
            </a:r>
          </a:p>
          <a:p>
            <a:r>
              <a:rPr lang="es-CR" sz="2300" dirty="0"/>
              <a:t>Por tres medias ausencias, suspensión de seis días.</a:t>
            </a:r>
          </a:p>
          <a:p>
            <a:r>
              <a:rPr lang="es-CR" sz="2300" dirty="0" smtClean="0"/>
              <a:t>Por </a:t>
            </a:r>
            <a:r>
              <a:rPr lang="es-CR" sz="2300" dirty="0"/>
              <a:t>dos alternas o cuatro medias ausencias alternas, suspensión por ocho días.</a:t>
            </a:r>
          </a:p>
          <a:p>
            <a:r>
              <a:rPr lang="es-CR" sz="2300" dirty="0" smtClean="0"/>
              <a:t>Por </a:t>
            </a:r>
            <a:r>
              <a:rPr lang="es-CR" sz="2300" dirty="0"/>
              <a:t>dos consecutivas o más de dos alternas, despido sin responsabilidad patronal.</a:t>
            </a:r>
          </a:p>
          <a:p>
            <a:r>
              <a:rPr lang="es-CR" sz="2300" dirty="0"/>
              <a:t> </a:t>
            </a:r>
          </a:p>
          <a:p>
            <a:r>
              <a:rPr lang="es-CR" sz="2300" dirty="0" smtClean="0"/>
              <a:t>Las </a:t>
            </a:r>
            <a:r>
              <a:rPr lang="es-CR" sz="2300" dirty="0"/>
              <a:t>sanciones se harán efectivas en el mes siguiente, con excepción de aquellos casos en que la causal de despido se configura antes de concluir el mes de que se trate, caso en el cual se podrá separar justificadamente al empleado de inmediato.</a:t>
            </a:r>
          </a:p>
          <a:p>
            <a:r>
              <a:rPr lang="es-CR" sz="2300" dirty="0"/>
              <a:t> </a:t>
            </a:r>
            <a:r>
              <a:rPr lang="es-CR" sz="2100" i="1" dirty="0" smtClean="0"/>
              <a:t>(</a:t>
            </a:r>
            <a:r>
              <a:rPr lang="es-CR" sz="2100" i="1" dirty="0"/>
              <a:t>Este artículo había sido reformado por el artículo 1° del </a:t>
            </a:r>
            <a:r>
              <a:rPr lang="es-ES" sz="2100" i="1" dirty="0"/>
              <a:t>decreto N° 10137 del 30 de mayo de 1979. Dicha modificación fue suspendida por decreto ejecutivo </a:t>
            </a:r>
            <a:r>
              <a:rPr lang="es-CR" sz="2100" i="1" dirty="0"/>
              <a:t>N° 10230 del 5 de mayo de 1979. Nótese que la fecha de la norma que suspende es anterior a la del decreto afectado. Por tanto, el texto vigente de este artículo es anterior a la modificación realizada por el artículo 1° del </a:t>
            </a:r>
            <a:r>
              <a:rPr lang="es-ES" sz="2100" i="1" dirty="0"/>
              <a:t>decreto N° 10137 d</a:t>
            </a:r>
            <a:r>
              <a:rPr lang="es-ES" sz="1900" i="1" dirty="0"/>
              <a:t>el 30 de mayo de 1979.)</a:t>
            </a:r>
            <a:endParaRPr lang="es-CR" sz="1900" dirty="0"/>
          </a:p>
          <a:p>
            <a:r>
              <a:rPr lang="es-CR" dirty="0"/>
              <a:t> </a:t>
            </a:r>
          </a:p>
          <a:p>
            <a:endParaRPr lang="es-CR" dirty="0"/>
          </a:p>
        </p:txBody>
      </p:sp>
    </p:spTree>
    <p:extLst>
      <p:ext uri="{BB962C8B-B14F-4D97-AF65-F5344CB8AC3E}">
        <p14:creationId xmlns:p14="http://schemas.microsoft.com/office/powerpoint/2010/main" val="404246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274709"/>
            <a:ext cx="10058400" cy="1022464"/>
          </a:xfrm>
        </p:spPr>
        <p:txBody>
          <a:bodyPr/>
          <a:lstStyle/>
          <a:p>
            <a:pPr algn="ctr"/>
            <a:r>
              <a:rPr lang="es-CR" dirty="0"/>
              <a:t>Licencias y Trámites </a:t>
            </a:r>
          </a:p>
        </p:txBody>
      </p:sp>
      <p:sp>
        <p:nvSpPr>
          <p:cNvPr id="3" name="Marcador de contenido 2"/>
          <p:cNvSpPr>
            <a:spLocks noGrp="1"/>
          </p:cNvSpPr>
          <p:nvPr>
            <p:ph idx="1"/>
          </p:nvPr>
        </p:nvSpPr>
        <p:spPr>
          <a:xfrm>
            <a:off x="712381" y="1297173"/>
            <a:ext cx="11164185" cy="4816547"/>
          </a:xfrm>
        </p:spPr>
        <p:txBody>
          <a:bodyPr>
            <a:noAutofit/>
          </a:bodyPr>
          <a:lstStyle/>
          <a:p>
            <a:pPr lvl="0"/>
            <a:r>
              <a:rPr lang="es-CR" sz="1600" b="1" i="1" u="sng" dirty="0"/>
              <a:t>Licencias con Goce de Salario:</a:t>
            </a:r>
            <a:endParaRPr lang="es-CR" sz="1600" dirty="0"/>
          </a:p>
          <a:p>
            <a:r>
              <a:rPr lang="es-CR" sz="1600" dirty="0" smtClean="0"/>
              <a:t>Se </a:t>
            </a:r>
            <a:r>
              <a:rPr lang="es-CR" sz="1600" dirty="0"/>
              <a:t>tramitan 5 diferentes tipos de </a:t>
            </a:r>
            <a:r>
              <a:rPr lang="es-CR" sz="1600" dirty="0" smtClean="0"/>
              <a:t>licencias:  Reglamento </a:t>
            </a:r>
            <a:r>
              <a:rPr lang="es-CR" sz="1600" dirty="0"/>
              <a:t>del Estatuto de Servicio Civil y su Reglamento</a:t>
            </a:r>
          </a:p>
          <a:p>
            <a:endParaRPr lang="es-CR" sz="1600" b="1" i="1" u="sng" dirty="0" smtClean="0"/>
          </a:p>
          <a:p>
            <a:r>
              <a:rPr lang="es-CR" sz="1600" b="1" i="1" u="sng" dirty="0" smtClean="0"/>
              <a:t>Artículo </a:t>
            </a:r>
            <a:r>
              <a:rPr lang="es-CR" sz="1600" b="1" i="1" u="sng" dirty="0"/>
              <a:t>165</a:t>
            </a:r>
            <a:r>
              <a:rPr lang="es-CR" sz="1600" dirty="0"/>
              <a:t>,</a:t>
            </a:r>
          </a:p>
          <a:p>
            <a:r>
              <a:rPr lang="es-CR" sz="1600" dirty="0"/>
              <a:t>Es únicamente para los docentes, administrativos docentes y técnico docentes (título II, es los que tienen </a:t>
            </a:r>
            <a:r>
              <a:rPr lang="es-CR" sz="1600" b="1" i="1" u="sng" dirty="0"/>
              <a:t>Categoría </a:t>
            </a:r>
            <a:r>
              <a:rPr lang="es-CR" sz="1600" b="1" i="1" u="sng" dirty="0" smtClean="0"/>
              <a:t>Profesional: PT, KT, MT. ET, VT</a:t>
            </a:r>
            <a:r>
              <a:rPr lang="es-CR" sz="1600" dirty="0" smtClean="0"/>
              <a:t>)</a:t>
            </a:r>
            <a:endParaRPr lang="es-CR" sz="1600" dirty="0"/>
          </a:p>
          <a:p>
            <a:r>
              <a:rPr lang="es-CR" sz="1600" b="1" i="1" dirty="0" smtClean="0"/>
              <a:t>a</a:t>
            </a:r>
            <a:r>
              <a:rPr lang="es-CR" sz="1600" b="1" i="1" dirty="0"/>
              <a:t>)  </a:t>
            </a:r>
            <a:r>
              <a:rPr lang="es-CR" sz="1600" b="1" dirty="0"/>
              <a:t>Matrimonio</a:t>
            </a:r>
            <a:r>
              <a:rPr lang="es-CR" sz="1600" dirty="0"/>
              <a:t> del servidor</a:t>
            </a:r>
            <a:r>
              <a:rPr lang="es-CR" sz="1600" b="1" dirty="0"/>
              <a:t>, fallecimiento </a:t>
            </a:r>
            <a:r>
              <a:rPr lang="es-CR" sz="1600" dirty="0"/>
              <a:t>del padre, la madre, un hijo o el                                                                                                                                                                       </a:t>
            </a:r>
            <a:r>
              <a:rPr lang="es-CR" sz="1600" dirty="0" smtClean="0"/>
              <a:t>cónyuge</a:t>
            </a:r>
            <a:r>
              <a:rPr lang="es-CR" sz="1600" dirty="0"/>
              <a:t>, </a:t>
            </a:r>
            <a:r>
              <a:rPr lang="es-CR" sz="1600" b="1" i="1" dirty="0"/>
              <a:t>durante una semana</a:t>
            </a:r>
            <a:r>
              <a:rPr lang="es-CR" sz="1600" dirty="0"/>
              <a:t>; </a:t>
            </a:r>
          </a:p>
          <a:p>
            <a:r>
              <a:rPr lang="es-CR" sz="1600" b="1" i="1" dirty="0"/>
              <a:t>b) </a:t>
            </a:r>
            <a:r>
              <a:rPr lang="es-CR" sz="1600" dirty="0"/>
              <a:t> </a:t>
            </a:r>
            <a:r>
              <a:rPr lang="es-CR" sz="1600" b="1" dirty="0"/>
              <a:t>Enfermedad grave </a:t>
            </a:r>
            <a:r>
              <a:rPr lang="es-CR" sz="1600" dirty="0"/>
              <a:t>debidamente comprobada del padre, la madre, un hijo  </a:t>
            </a:r>
          </a:p>
          <a:p>
            <a:r>
              <a:rPr lang="es-CR" sz="1600" dirty="0"/>
              <a:t>     o el cónyuge, </a:t>
            </a:r>
            <a:r>
              <a:rPr lang="es-CR" sz="1600" b="1" i="1" dirty="0"/>
              <a:t>hasta por una semana</a:t>
            </a:r>
            <a:r>
              <a:rPr lang="es-CR" sz="1600" dirty="0"/>
              <a:t>; </a:t>
            </a:r>
          </a:p>
          <a:p>
            <a:r>
              <a:rPr lang="es-CR" sz="1600" b="1" i="1" dirty="0" smtClean="0"/>
              <a:t>c</a:t>
            </a:r>
            <a:r>
              <a:rPr lang="es-CR" sz="1600" b="1" i="1" dirty="0"/>
              <a:t>) </a:t>
            </a:r>
            <a:r>
              <a:rPr lang="es-CR" sz="1600" b="1" dirty="0"/>
              <a:t> Fallecimiento </a:t>
            </a:r>
            <a:r>
              <a:rPr lang="es-CR" sz="1600" dirty="0"/>
              <a:t>de un hermano, </a:t>
            </a:r>
            <a:r>
              <a:rPr lang="es-CR" sz="1600" b="1" i="1" dirty="0"/>
              <a:t>hasta por tres días consecutivos</a:t>
            </a:r>
            <a:r>
              <a:rPr lang="es-CR" sz="1600" dirty="0"/>
              <a:t>; y </a:t>
            </a:r>
          </a:p>
          <a:p>
            <a:r>
              <a:rPr lang="es-CR" sz="1600" b="1" i="1" dirty="0" smtClean="0"/>
              <a:t>d</a:t>
            </a:r>
            <a:r>
              <a:rPr lang="es-CR" sz="1600" b="1" i="1" dirty="0"/>
              <a:t>)</a:t>
            </a:r>
            <a:r>
              <a:rPr lang="es-CR" sz="1600" dirty="0"/>
              <a:t>  </a:t>
            </a:r>
            <a:r>
              <a:rPr lang="es-CR" sz="1600" b="1" dirty="0"/>
              <a:t>Fuerza mayor o caso fortuito</a:t>
            </a:r>
            <a:r>
              <a:rPr lang="es-CR" sz="1600" dirty="0"/>
              <a:t>, mientras prevalezcan las condiciones </a:t>
            </a:r>
            <a:r>
              <a:rPr lang="es-CR" sz="1600" dirty="0" smtClean="0"/>
              <a:t>que </a:t>
            </a:r>
            <a:r>
              <a:rPr lang="es-CR" sz="1600" dirty="0"/>
              <a:t>les impidan desempeñar su función.</a:t>
            </a:r>
          </a:p>
        </p:txBody>
      </p:sp>
    </p:spTree>
    <p:extLst>
      <p:ext uri="{BB962C8B-B14F-4D97-AF65-F5344CB8AC3E}">
        <p14:creationId xmlns:p14="http://schemas.microsoft.com/office/powerpoint/2010/main" val="398660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1448690" y="1878390"/>
            <a:ext cx="9949411" cy="4359124"/>
          </a:xfrm>
        </p:spPr>
        <p:txBody>
          <a:bodyPr>
            <a:normAutofit lnSpcReduction="10000"/>
          </a:bodyPr>
          <a:lstStyle/>
          <a:p>
            <a:pPr lvl="0"/>
            <a:r>
              <a:rPr lang="es-CR" dirty="0"/>
              <a:t>Los </a:t>
            </a:r>
            <a:r>
              <a:rPr lang="es-CR" b="1" i="1" u="sng" dirty="0"/>
              <a:t>conserjes</a:t>
            </a:r>
            <a:r>
              <a:rPr lang="es-CR" dirty="0"/>
              <a:t> de las instituciones educativas, tendrán derecho a licencia con goce de sueldo completo, </a:t>
            </a:r>
            <a:r>
              <a:rPr lang="es-CR" b="1" i="1" dirty="0"/>
              <a:t>por ocho días naturales</a:t>
            </a:r>
            <a:r>
              <a:rPr lang="es-CR" dirty="0"/>
              <a:t>, en los siguientes </a:t>
            </a:r>
            <a:r>
              <a:rPr lang="es-CR" dirty="0" smtClean="0"/>
              <a:t>casos</a:t>
            </a:r>
            <a:endParaRPr lang="es-CR" dirty="0"/>
          </a:p>
          <a:p>
            <a:r>
              <a:rPr lang="es-CR" b="1" i="1" u="sng" dirty="0"/>
              <a:t>Artículo 30,</a:t>
            </a:r>
            <a:r>
              <a:rPr lang="es-CR" dirty="0"/>
              <a:t> Reglamento de Servicio de Conserjería de las Instituciones Educativas Oficiales:</a:t>
            </a:r>
          </a:p>
          <a:p>
            <a:r>
              <a:rPr lang="es-CR" b="1" i="1" u="sng" dirty="0" smtClean="0"/>
              <a:t>Incisos</a:t>
            </a:r>
            <a:endParaRPr lang="es-CR" dirty="0"/>
          </a:p>
          <a:p>
            <a:pPr lvl="0"/>
            <a:r>
              <a:rPr lang="es-CR" dirty="0" smtClean="0"/>
              <a:t>a) Con </a:t>
            </a:r>
            <a:r>
              <a:rPr lang="es-CR" dirty="0"/>
              <a:t>motivo de </a:t>
            </a:r>
            <a:r>
              <a:rPr lang="es-CR" b="1" dirty="0"/>
              <a:t>matrimonio </a:t>
            </a:r>
            <a:r>
              <a:rPr lang="es-CR" dirty="0"/>
              <a:t>del servidor. </a:t>
            </a:r>
          </a:p>
          <a:p>
            <a:pPr lvl="0"/>
            <a:r>
              <a:rPr lang="es-CR" dirty="0"/>
              <a:t>b</a:t>
            </a:r>
            <a:r>
              <a:rPr lang="es-CR" dirty="0" smtClean="0"/>
              <a:t>) </a:t>
            </a:r>
            <a:r>
              <a:rPr lang="es-CR" b="1" dirty="0" smtClean="0"/>
              <a:t>Enfermedad </a:t>
            </a:r>
            <a:r>
              <a:rPr lang="es-CR" b="1" dirty="0"/>
              <a:t>grave </a:t>
            </a:r>
            <a:r>
              <a:rPr lang="es-CR" dirty="0"/>
              <a:t>debidamente comprobada de algún </a:t>
            </a:r>
            <a:r>
              <a:rPr lang="es-CR" b="1" dirty="0"/>
              <a:t>pariente en primer grado</a:t>
            </a:r>
            <a:r>
              <a:rPr lang="es-CR" dirty="0"/>
              <a:t>. </a:t>
            </a:r>
          </a:p>
          <a:p>
            <a:pPr lvl="0"/>
            <a:r>
              <a:rPr lang="es-CR" dirty="0" smtClean="0"/>
              <a:t>c) </a:t>
            </a:r>
            <a:r>
              <a:rPr lang="es-CR" b="1" dirty="0" smtClean="0"/>
              <a:t>Fallecimiento</a:t>
            </a:r>
            <a:r>
              <a:rPr lang="es-CR" dirty="0" smtClean="0"/>
              <a:t> </a:t>
            </a:r>
            <a:r>
              <a:rPr lang="es-CR" dirty="0"/>
              <a:t>de alguno de los </a:t>
            </a:r>
            <a:r>
              <a:rPr lang="es-CR" b="1" dirty="0"/>
              <a:t>parientes en primer grado. </a:t>
            </a:r>
          </a:p>
          <a:p>
            <a:pPr lvl="0"/>
            <a:r>
              <a:rPr lang="es-CR" dirty="0" smtClean="0"/>
              <a:t>d) </a:t>
            </a:r>
            <a:r>
              <a:rPr lang="es-CR" b="1" dirty="0" smtClean="0"/>
              <a:t>Fuerza </a:t>
            </a:r>
            <a:r>
              <a:rPr lang="es-CR" b="1" dirty="0"/>
              <a:t>mayor o caso fortuito</a:t>
            </a:r>
            <a:r>
              <a:rPr lang="es-CR" dirty="0"/>
              <a:t>.</a:t>
            </a:r>
          </a:p>
          <a:p>
            <a:r>
              <a:rPr lang="es-CR" dirty="0"/>
              <a:t> </a:t>
            </a:r>
          </a:p>
          <a:p>
            <a:endParaRPr lang="es-CR" dirty="0"/>
          </a:p>
        </p:txBody>
      </p:sp>
    </p:spTree>
    <p:extLst>
      <p:ext uri="{BB962C8B-B14F-4D97-AF65-F5344CB8AC3E}">
        <p14:creationId xmlns:p14="http://schemas.microsoft.com/office/powerpoint/2010/main" val="284080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1097280" y="1845733"/>
            <a:ext cx="10267406" cy="4119637"/>
          </a:xfrm>
        </p:spPr>
        <p:txBody>
          <a:bodyPr>
            <a:normAutofit fontScale="85000" lnSpcReduction="20000"/>
          </a:bodyPr>
          <a:lstStyle/>
          <a:p>
            <a:pPr lvl="0"/>
            <a:r>
              <a:rPr lang="es-CR" dirty="0"/>
              <a:t>Servicio de Trabajadores de </a:t>
            </a:r>
            <a:r>
              <a:rPr lang="es-CR" b="1" i="1" u="sng" dirty="0"/>
              <a:t>Comedores Escolares </a:t>
            </a:r>
            <a:r>
              <a:rPr lang="es-CR" dirty="0"/>
              <a:t>de las Instituciones Educativas Especiales</a:t>
            </a:r>
          </a:p>
          <a:p>
            <a:r>
              <a:rPr lang="es-CR" b="1" i="1" u="sng" dirty="0" smtClean="0"/>
              <a:t>Artículo </a:t>
            </a:r>
            <a:r>
              <a:rPr lang="es-CR" b="1" i="1" u="sng" dirty="0"/>
              <a:t>18</a:t>
            </a:r>
            <a:r>
              <a:rPr lang="es-CR" dirty="0"/>
              <a:t>,</a:t>
            </a:r>
          </a:p>
          <a:p>
            <a:r>
              <a:rPr lang="es-CR" dirty="0"/>
              <a:t>Los trabajadores de los </a:t>
            </a:r>
            <a:r>
              <a:rPr lang="es-CR" b="1" dirty="0"/>
              <a:t>comedores escolares </a:t>
            </a:r>
            <a:r>
              <a:rPr lang="es-CR" dirty="0"/>
              <a:t>de las instituciones educativas oficiales, tendrán derecho a licencia, con goce de sueldo completo, </a:t>
            </a:r>
            <a:r>
              <a:rPr lang="es-CR" b="1" i="1" dirty="0"/>
              <a:t>por una semana</a:t>
            </a:r>
            <a:r>
              <a:rPr lang="es-CR" dirty="0"/>
              <a:t>, en los siguientes casos:</a:t>
            </a:r>
          </a:p>
          <a:p>
            <a:endParaRPr lang="es-CR" b="1" i="1" u="sng" dirty="0" smtClean="0"/>
          </a:p>
          <a:p>
            <a:r>
              <a:rPr lang="es-CR" b="1" i="1" u="sng" dirty="0" smtClean="0"/>
              <a:t>Incisos</a:t>
            </a:r>
            <a:endParaRPr lang="es-CR" dirty="0"/>
          </a:p>
          <a:p>
            <a:r>
              <a:rPr lang="es-CR" dirty="0"/>
              <a:t> </a:t>
            </a:r>
            <a:r>
              <a:rPr lang="es-CR" b="1" dirty="0" smtClean="0"/>
              <a:t>a) </a:t>
            </a:r>
            <a:r>
              <a:rPr lang="es-CR" dirty="0" smtClean="0"/>
              <a:t>Con </a:t>
            </a:r>
            <a:r>
              <a:rPr lang="es-CR" dirty="0"/>
              <a:t>motivo del </a:t>
            </a:r>
            <a:r>
              <a:rPr lang="es-CR" b="1" dirty="0"/>
              <a:t>matrimonio</a:t>
            </a:r>
            <a:r>
              <a:rPr lang="es-CR" dirty="0"/>
              <a:t> del servidor y de </a:t>
            </a:r>
            <a:r>
              <a:rPr lang="es-CR" b="1" dirty="0"/>
              <a:t>fallecimiento</a:t>
            </a:r>
            <a:r>
              <a:rPr lang="es-CR" dirty="0"/>
              <a:t> de cualquiera de sus padres, hijos, hermanos o cónyuge. </a:t>
            </a:r>
          </a:p>
          <a:p>
            <a:r>
              <a:rPr lang="es-CR" dirty="0"/>
              <a:t> </a:t>
            </a:r>
          </a:p>
          <a:p>
            <a:r>
              <a:rPr lang="es-CR" b="1" i="1" dirty="0"/>
              <a:t>b)</a:t>
            </a:r>
            <a:r>
              <a:rPr lang="es-CR" dirty="0"/>
              <a:t>  En caso de </a:t>
            </a:r>
            <a:r>
              <a:rPr lang="es-CR" b="1" dirty="0"/>
              <a:t>enfermedad grave</a:t>
            </a:r>
            <a:r>
              <a:rPr lang="es-CR" dirty="0"/>
              <a:t>, debidamente comprobada del padre, la madre, </a:t>
            </a:r>
          </a:p>
          <a:p>
            <a:r>
              <a:rPr lang="es-CR" dirty="0"/>
              <a:t>     un hijo o el cónyuge.</a:t>
            </a:r>
          </a:p>
          <a:p>
            <a:r>
              <a:rPr lang="es-CR" dirty="0"/>
              <a:t> </a:t>
            </a:r>
          </a:p>
          <a:p>
            <a:endParaRPr lang="es-CR" dirty="0"/>
          </a:p>
        </p:txBody>
      </p:sp>
    </p:spTree>
    <p:extLst>
      <p:ext uri="{BB962C8B-B14F-4D97-AF65-F5344CB8AC3E}">
        <p14:creationId xmlns:p14="http://schemas.microsoft.com/office/powerpoint/2010/main" val="407882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827314" y="1845733"/>
            <a:ext cx="10765972" cy="4152295"/>
          </a:xfrm>
        </p:spPr>
        <p:txBody>
          <a:bodyPr>
            <a:normAutofit/>
          </a:bodyPr>
          <a:lstStyle/>
          <a:p>
            <a:pPr lvl="0"/>
            <a:r>
              <a:rPr lang="es-CR" sz="2400" dirty="0"/>
              <a:t>Reglamento de Servicio para los </a:t>
            </a:r>
            <a:r>
              <a:rPr lang="es-CR" sz="2400" b="1" i="1" u="sng" dirty="0"/>
              <a:t>Agentes de Seguridad y Vigilancia y Auxiliares </a:t>
            </a:r>
            <a:r>
              <a:rPr lang="es-CR" sz="2400" dirty="0"/>
              <a:t>de Vigilancia del Ministerio de Educación Pública</a:t>
            </a:r>
          </a:p>
          <a:p>
            <a:r>
              <a:rPr lang="es-CR" sz="2400" dirty="0"/>
              <a:t> </a:t>
            </a:r>
          </a:p>
          <a:p>
            <a:r>
              <a:rPr lang="es-CR" sz="2400" b="1" i="1" u="sng" dirty="0"/>
              <a:t>Artículo 38, </a:t>
            </a:r>
            <a:endParaRPr lang="es-CR" sz="2400" dirty="0"/>
          </a:p>
          <a:p>
            <a:pPr algn="just"/>
            <a:r>
              <a:rPr lang="es-CR" sz="2400" dirty="0"/>
              <a:t>Goce completo de salario </a:t>
            </a:r>
            <a:r>
              <a:rPr lang="es-CR" sz="2400" b="1" i="1" u="sng" dirty="0"/>
              <a:t>por una semana</a:t>
            </a:r>
            <a:r>
              <a:rPr lang="es-CR" sz="2400" dirty="0"/>
              <a:t>, a los o las Agentes de Seguridad y Vigilancia y los o las Auxiliares de Vigilancia en casos de: nacimiento de hijos, </a:t>
            </a:r>
            <a:r>
              <a:rPr lang="es-CR" sz="2400" b="1" dirty="0"/>
              <a:t>matrimonio</a:t>
            </a:r>
            <a:r>
              <a:rPr lang="es-CR" sz="2400" dirty="0"/>
              <a:t> del servidor, </a:t>
            </a:r>
            <a:r>
              <a:rPr lang="es-CR" sz="2400" b="1" dirty="0"/>
              <a:t>fallecimiento</a:t>
            </a:r>
            <a:r>
              <a:rPr lang="es-CR" sz="2400" dirty="0"/>
              <a:t> de un cónyuge, pariente en </a:t>
            </a:r>
            <a:r>
              <a:rPr lang="es-CR" sz="2400" b="1" u="sng" dirty="0"/>
              <a:t>primer grado </a:t>
            </a:r>
            <a:r>
              <a:rPr lang="es-CR" sz="2400" dirty="0"/>
              <a:t>de consanguinidad.</a:t>
            </a:r>
          </a:p>
          <a:p>
            <a:endParaRPr lang="es-CR" sz="2400" dirty="0"/>
          </a:p>
        </p:txBody>
      </p:sp>
    </p:spTree>
    <p:extLst>
      <p:ext uri="{BB962C8B-B14F-4D97-AF65-F5344CB8AC3E}">
        <p14:creationId xmlns:p14="http://schemas.microsoft.com/office/powerpoint/2010/main" val="198205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1097279" y="1845733"/>
            <a:ext cx="10452463" cy="4195837"/>
          </a:xfrm>
        </p:spPr>
        <p:txBody>
          <a:bodyPr>
            <a:normAutofit/>
          </a:bodyPr>
          <a:lstStyle/>
          <a:p>
            <a:pPr lvl="0" algn="just"/>
            <a:r>
              <a:rPr lang="es-CR" dirty="0"/>
              <a:t>Reglamento del </a:t>
            </a:r>
            <a:r>
              <a:rPr lang="es-CR" b="1" dirty="0"/>
              <a:t>Estatuto de Servicio Civil </a:t>
            </a:r>
            <a:endParaRPr lang="es-CR" b="1" dirty="0" smtClean="0"/>
          </a:p>
          <a:p>
            <a:pPr lvl="0" algn="just"/>
            <a:r>
              <a:rPr lang="es-CR" b="1" i="1" u="sng" dirty="0" smtClean="0"/>
              <a:t>Artículo </a:t>
            </a:r>
            <a:r>
              <a:rPr lang="es-CR" b="1" i="1" u="sng" dirty="0"/>
              <a:t>33,</a:t>
            </a:r>
            <a:r>
              <a:rPr lang="es-CR" dirty="0"/>
              <a:t> </a:t>
            </a:r>
          </a:p>
          <a:p>
            <a:pPr algn="just"/>
            <a:r>
              <a:rPr lang="es-CR" dirty="0"/>
              <a:t>Podrán disfrutar de licencia ocasional de excepción, de conformidad con los requisitos y formalidades que en cada </a:t>
            </a:r>
            <a:r>
              <a:rPr lang="es-CR" dirty="0" smtClean="0"/>
              <a:t>dependencia </a:t>
            </a:r>
            <a:r>
              <a:rPr lang="es-CR" dirty="0"/>
              <a:t>establezca el </a:t>
            </a:r>
            <a:r>
              <a:rPr lang="es-CR" dirty="0" smtClean="0"/>
              <a:t>y </a:t>
            </a:r>
            <a:r>
              <a:rPr lang="es-CR" dirty="0"/>
              <a:t>sujetos a los siguientes procedimientos y condiciones</a:t>
            </a:r>
            <a:r>
              <a:rPr lang="es-CR" dirty="0" smtClean="0"/>
              <a:t>:</a:t>
            </a:r>
            <a:endParaRPr lang="es-CR" dirty="0"/>
          </a:p>
          <a:p>
            <a:pPr algn="just"/>
            <a:r>
              <a:rPr lang="es-CR" dirty="0"/>
              <a:t>Los jefes podrán conceder licencia </a:t>
            </a:r>
            <a:r>
              <a:rPr lang="es-CR" b="1" dirty="0"/>
              <a:t>hasta por una semana con goce de sueldo </a:t>
            </a:r>
            <a:r>
              <a:rPr lang="es-CR" dirty="0"/>
              <a:t>en los casos de </a:t>
            </a:r>
            <a:r>
              <a:rPr lang="es-CR" b="1" dirty="0"/>
              <a:t>matrimonio del servidor</a:t>
            </a:r>
            <a:r>
              <a:rPr lang="es-CR" dirty="0"/>
              <a:t>, el </a:t>
            </a:r>
            <a:r>
              <a:rPr lang="es-CR" b="1" dirty="0"/>
              <a:t>fallecimiento de cualquiera de sus padres</a:t>
            </a:r>
            <a:r>
              <a:rPr lang="es-CR" dirty="0"/>
              <a:t>, </a:t>
            </a:r>
            <a:r>
              <a:rPr lang="es-CR" b="1" dirty="0"/>
              <a:t>hijos, hermanos o cónyuge</a:t>
            </a:r>
            <a:r>
              <a:rPr lang="es-CR" dirty="0"/>
              <a:t>. También podrán conceder este derecho a aquellos servidores padres de </a:t>
            </a:r>
            <a:r>
              <a:rPr lang="es-CR" b="1" dirty="0"/>
              <a:t>hijos nacidos dentro o fuera del matrimonio</a:t>
            </a:r>
            <a:r>
              <a:rPr lang="es-CR" dirty="0"/>
              <a:t>. En este último caso solo cuando sean hijos </a:t>
            </a:r>
            <a:r>
              <a:rPr lang="es-CR" b="1" dirty="0"/>
              <a:t>reconocidos</a:t>
            </a:r>
            <a:r>
              <a:rPr lang="es-CR" dirty="0"/>
              <a:t> y en su función paternal</a:t>
            </a:r>
            <a:r>
              <a:rPr lang="es-CR" dirty="0" smtClean="0"/>
              <a:t>.</a:t>
            </a:r>
          </a:p>
          <a:p>
            <a:pPr algn="just"/>
            <a:r>
              <a:rPr lang="es-CR" b="1" u="sng" dirty="0" smtClean="0"/>
              <a:t>NOTA</a:t>
            </a:r>
            <a:r>
              <a:rPr lang="es-CR" dirty="0" smtClean="0"/>
              <a:t>: En los casos de </a:t>
            </a:r>
            <a:r>
              <a:rPr lang="es-CR" b="1" u="sng" dirty="0" smtClean="0"/>
              <a:t>conserjes y guardas</a:t>
            </a:r>
            <a:r>
              <a:rPr lang="es-CR" dirty="0" smtClean="0"/>
              <a:t>, aplicará este articulo para muerte de un hermano.</a:t>
            </a:r>
            <a:endParaRPr lang="es-CR" dirty="0"/>
          </a:p>
          <a:p>
            <a:pPr algn="just"/>
            <a:endParaRPr lang="es-CR" dirty="0"/>
          </a:p>
        </p:txBody>
      </p:sp>
    </p:spTree>
    <p:extLst>
      <p:ext uri="{BB962C8B-B14F-4D97-AF65-F5344CB8AC3E}">
        <p14:creationId xmlns:p14="http://schemas.microsoft.com/office/powerpoint/2010/main" val="232034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0554" y="311726"/>
            <a:ext cx="11689773" cy="5869094"/>
          </a:xfrm>
        </p:spPr>
        <p:txBody>
          <a:bodyPr>
            <a:normAutofit fontScale="92500" lnSpcReduction="10000"/>
          </a:bodyPr>
          <a:lstStyle/>
          <a:p>
            <a:pPr lvl="0" algn="ctr"/>
            <a:r>
              <a:rPr lang="es-CR" sz="3200" b="1" u="sng" dirty="0"/>
              <a:t>Convención Colectiva</a:t>
            </a:r>
            <a:r>
              <a:rPr lang="es-CR" sz="3200" b="1" u="sng" dirty="0" smtClean="0"/>
              <a:t>:</a:t>
            </a:r>
            <a:endParaRPr lang="es-CR" dirty="0"/>
          </a:p>
          <a:p>
            <a:r>
              <a:rPr lang="es-CR" b="1" i="1" u="sng" dirty="0"/>
              <a:t>Artículo </a:t>
            </a:r>
            <a:r>
              <a:rPr lang="es-CR" b="1" i="1" u="sng" dirty="0" smtClean="0"/>
              <a:t>63,</a:t>
            </a:r>
            <a:r>
              <a:rPr lang="es-CR" dirty="0" smtClean="0"/>
              <a:t> </a:t>
            </a:r>
            <a:endParaRPr lang="es-CR" dirty="0"/>
          </a:p>
          <a:p>
            <a:r>
              <a:rPr lang="es-CR" dirty="0"/>
              <a:t>Licencia de paternidad. Todo trabajador, a partir del nacimiento o adopción de sus hijos e hijas tendrá derecho a una licencia con goce de salario de un mes. En el caso de adopción, el trabajador deberá presentar certificación de la sentencia aprobatoria emitida por el Juez de Familia</a:t>
            </a:r>
            <a:r>
              <a:rPr lang="es-CR" dirty="0" smtClean="0"/>
              <a:t>. </a:t>
            </a:r>
          </a:p>
          <a:p>
            <a:r>
              <a:rPr lang="es-CR" dirty="0" smtClean="0"/>
              <a:t>El rige siempre será el día del nacimiento del menor y el vence un mes calendario menos un día. Por Ejemplo: rige </a:t>
            </a:r>
            <a:r>
              <a:rPr lang="es-CR" b="1" u="sng" dirty="0" smtClean="0"/>
              <a:t>01/02/2022</a:t>
            </a:r>
            <a:r>
              <a:rPr lang="es-CR" dirty="0" smtClean="0"/>
              <a:t>, vence </a:t>
            </a:r>
            <a:r>
              <a:rPr lang="es-CR" b="1" u="sng" dirty="0" smtClean="0"/>
              <a:t>28/02/2022</a:t>
            </a:r>
            <a:r>
              <a:rPr lang="es-CR" dirty="0" smtClean="0"/>
              <a:t>;  rige </a:t>
            </a:r>
            <a:r>
              <a:rPr lang="es-CR" b="1" u="sng" dirty="0" smtClean="0"/>
              <a:t>18/09/2022</a:t>
            </a:r>
            <a:r>
              <a:rPr lang="es-CR" dirty="0" smtClean="0"/>
              <a:t>, vence </a:t>
            </a:r>
            <a:r>
              <a:rPr lang="es-CR" b="1" u="sng" dirty="0" smtClean="0"/>
              <a:t>17/10/2022</a:t>
            </a:r>
            <a:r>
              <a:rPr lang="es-CR" dirty="0" smtClean="0"/>
              <a:t>, </a:t>
            </a:r>
            <a:r>
              <a:rPr lang="es-CR" dirty="0"/>
              <a:t>rige </a:t>
            </a:r>
            <a:endParaRPr lang="es-CR" dirty="0" smtClean="0"/>
          </a:p>
          <a:p>
            <a:r>
              <a:rPr lang="es-CR" dirty="0"/>
              <a:t> </a:t>
            </a:r>
            <a:r>
              <a:rPr lang="es-CR" dirty="0" smtClean="0"/>
              <a:t>Documentación que deberá presentar:</a:t>
            </a:r>
          </a:p>
          <a:p>
            <a:r>
              <a:rPr lang="es-CR" dirty="0" smtClean="0"/>
              <a:t>1. Declaración jurada.</a:t>
            </a:r>
          </a:p>
          <a:p>
            <a:r>
              <a:rPr lang="es-CR" dirty="0" smtClean="0"/>
              <a:t>2. Copia de cédula del director.</a:t>
            </a:r>
          </a:p>
          <a:p>
            <a:r>
              <a:rPr lang="es-CR" dirty="0" smtClean="0"/>
              <a:t>3. </a:t>
            </a:r>
            <a:r>
              <a:rPr lang="es-CR" dirty="0"/>
              <a:t>S</a:t>
            </a:r>
            <a:r>
              <a:rPr lang="es-CR" dirty="0" smtClean="0"/>
              <a:t>olicitud del funcionario de la paternidad.</a:t>
            </a:r>
          </a:p>
          <a:p>
            <a:r>
              <a:rPr lang="es-CR" dirty="0" smtClean="0"/>
              <a:t>4. Copia de cédula del funcionario.</a:t>
            </a:r>
          </a:p>
          <a:p>
            <a:r>
              <a:rPr lang="es-CR" dirty="0" smtClean="0"/>
              <a:t>5. Certificación de nacimiento. </a:t>
            </a:r>
            <a:r>
              <a:rPr lang="es-CR" sz="1900" dirty="0" smtClean="0"/>
              <a:t>(</a:t>
            </a:r>
            <a:r>
              <a:rPr lang="es-CR" sz="1900" b="1" u="sng" dirty="0" smtClean="0"/>
              <a:t>IMPORTANTE</a:t>
            </a:r>
            <a:r>
              <a:rPr lang="es-CR" sz="1900" dirty="0" smtClean="0"/>
              <a:t>: debe indicar el nombre, apellidos y cédula del padre). Al dorso de esta certificación el </a:t>
            </a:r>
            <a:r>
              <a:rPr lang="es-CR" sz="1900" b="1" u="sng" dirty="0" smtClean="0"/>
              <a:t>Director </a:t>
            </a:r>
            <a:r>
              <a:rPr lang="es-CR" sz="1900" dirty="0" smtClean="0"/>
              <a:t>de Centro Educativo debe indicar que: 1. confronta el documento con el original, 2. nombre completo del director, 3. número de cédula del director, 4. firma del director, 5. fecha, 6. sello institucional</a:t>
            </a:r>
            <a:r>
              <a:rPr lang="es-CR" dirty="0" smtClean="0"/>
              <a:t>. </a:t>
            </a:r>
            <a:endParaRPr lang="es-CR" dirty="0"/>
          </a:p>
          <a:p>
            <a:endParaRPr lang="es-CR" dirty="0"/>
          </a:p>
        </p:txBody>
      </p:sp>
    </p:spTree>
    <p:extLst>
      <p:ext uri="{BB962C8B-B14F-4D97-AF65-F5344CB8AC3E}">
        <p14:creationId xmlns:p14="http://schemas.microsoft.com/office/powerpoint/2010/main" val="45928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5017" y="665018"/>
            <a:ext cx="10625744" cy="5650885"/>
          </a:xfrm>
        </p:spPr>
        <p:txBody>
          <a:bodyPr/>
          <a:lstStyle/>
          <a:p>
            <a:r>
              <a:rPr lang="es-CR" b="1" i="1" u="sng" dirty="0"/>
              <a:t>Artículo </a:t>
            </a:r>
            <a:r>
              <a:rPr lang="es-CR" b="1" i="1" u="sng" dirty="0" smtClean="0"/>
              <a:t>64,</a:t>
            </a:r>
            <a:endParaRPr lang="es-CR" dirty="0"/>
          </a:p>
          <a:p>
            <a:r>
              <a:rPr lang="es-CR" b="1" i="1" dirty="0"/>
              <a:t> </a:t>
            </a:r>
            <a:r>
              <a:rPr lang="es-CR" b="1" i="1" dirty="0" smtClean="0"/>
              <a:t>Esta licencia es personal, la tramita el funcionario del MEP con </a:t>
            </a:r>
            <a:r>
              <a:rPr lang="es-CR" b="1" i="1" u="sng" dirty="0" smtClean="0"/>
              <a:t>licencias en San José</a:t>
            </a:r>
            <a:endParaRPr lang="es-CR" u="sng" dirty="0"/>
          </a:p>
          <a:p>
            <a:r>
              <a:rPr lang="es-CR" dirty="0" smtClean="0"/>
              <a:t>Licencia para cuidados especiales de familiares. Las personas trabajadoras del MEP tendrán derecho a </a:t>
            </a:r>
            <a:r>
              <a:rPr lang="es-CR" b="1" dirty="0" smtClean="0"/>
              <a:t>licencia con goce de salario </a:t>
            </a:r>
            <a:r>
              <a:rPr lang="es-CR" dirty="0" smtClean="0"/>
              <a:t>por el plazo máximo de </a:t>
            </a:r>
            <a:r>
              <a:rPr lang="es-CR" b="1" dirty="0" smtClean="0"/>
              <a:t>un mes</a:t>
            </a:r>
            <a:r>
              <a:rPr lang="es-CR" dirty="0" smtClean="0"/>
              <a:t>, para atender a </a:t>
            </a:r>
            <a:r>
              <a:rPr lang="es-CR" dirty="0"/>
              <a:t>su padre o madre hijos o hijas, cónyuge, compañero o compañera, que requieran cuidados especiales por causa de accidentes o enfermedades graves no terminales, debidamente comprobado mediante </a:t>
            </a:r>
            <a:r>
              <a:rPr lang="es-CR" b="1" dirty="0"/>
              <a:t>certificación médica </a:t>
            </a:r>
            <a:r>
              <a:rPr lang="es-CR" dirty="0"/>
              <a:t>extendida por la Caja Costarricense de Seguro Social o el Instituto Nacional de Seguros (INS).</a:t>
            </a:r>
          </a:p>
          <a:p>
            <a:r>
              <a:rPr lang="es-CR" dirty="0"/>
              <a:t>Esta licencia no podrá ser otorgada simultáneamente a más de una persona si en la familia hubiese dos o más trabajadores con derecho a obtenerla.</a:t>
            </a:r>
          </a:p>
          <a:p>
            <a:r>
              <a:rPr lang="es-CR" dirty="0"/>
              <a:t>En casos excepcionales se podrá conceder una prórroga por hasta un mes más, de conformidad con lo dispuesto en la resolución #001-05-2015JPRL-MEP-SEC-SITRACOME-2015, emitida por la Junta Paritaria de Relaciones Laborales de fecha seis de agosto de dos mil quince.</a:t>
            </a:r>
          </a:p>
          <a:p>
            <a:endParaRPr lang="es-CR" dirty="0"/>
          </a:p>
        </p:txBody>
      </p:sp>
    </p:spTree>
    <p:extLst>
      <p:ext uri="{BB962C8B-B14F-4D97-AF65-F5344CB8AC3E}">
        <p14:creationId xmlns:p14="http://schemas.microsoft.com/office/powerpoint/2010/main" val="410609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1336" y="124691"/>
            <a:ext cx="11700164" cy="6016336"/>
          </a:xfrm>
        </p:spPr>
        <p:txBody>
          <a:bodyPr>
            <a:normAutofit fontScale="92500" lnSpcReduction="20000"/>
          </a:bodyPr>
          <a:lstStyle/>
          <a:p>
            <a:pPr algn="ctr"/>
            <a:r>
              <a:rPr lang="es-CR" sz="4800" b="1" u="sng" dirty="0" smtClean="0"/>
              <a:t>Sin </a:t>
            </a:r>
            <a:r>
              <a:rPr lang="es-CR" sz="4800" b="1" u="sng" dirty="0"/>
              <a:t>sueldo </a:t>
            </a:r>
            <a:endParaRPr lang="es-CR" sz="4800" dirty="0"/>
          </a:p>
          <a:p>
            <a:r>
              <a:rPr lang="es-CR" b="1" dirty="0"/>
              <a:t> </a:t>
            </a:r>
            <a:endParaRPr lang="es-CR" dirty="0"/>
          </a:p>
          <a:p>
            <a:r>
              <a:rPr lang="es-CR" dirty="0"/>
              <a:t> </a:t>
            </a:r>
            <a:r>
              <a:rPr lang="es-CR" b="1" i="1" u="sng" dirty="0" smtClean="0"/>
              <a:t>Reglamento </a:t>
            </a:r>
            <a:r>
              <a:rPr lang="es-CR" b="1" i="1" u="sng" dirty="0"/>
              <a:t>de Servicio de Conserjería de las Instituciones Educativas Oficiales</a:t>
            </a:r>
            <a:r>
              <a:rPr lang="es-CR" b="1" i="1" u="sng" dirty="0" smtClean="0"/>
              <a:t>:</a:t>
            </a:r>
            <a:endParaRPr lang="es-CR" dirty="0"/>
          </a:p>
          <a:p>
            <a:r>
              <a:rPr lang="es-CR" b="1" i="1" u="sng" dirty="0"/>
              <a:t>Artículo 36</a:t>
            </a:r>
            <a:r>
              <a:rPr lang="es-CR" b="1" i="1" u="sng" dirty="0" smtClean="0"/>
              <a:t>,</a:t>
            </a:r>
            <a:endParaRPr lang="es-CR" dirty="0"/>
          </a:p>
          <a:p>
            <a:r>
              <a:rPr lang="es-CR" dirty="0"/>
              <a:t>Los permisos sin goce de salario, que procedan conforme a las prescripciones que al respecto contiene el Estatuto de Servicio Civil para la carrera administrativa, se otorgarán así: a) 8 días, </a:t>
            </a:r>
            <a:r>
              <a:rPr lang="es-CR" dirty="0" smtClean="0"/>
              <a:t>Director...</a:t>
            </a:r>
          </a:p>
          <a:p>
            <a:r>
              <a:rPr lang="es-CR" dirty="0" smtClean="0"/>
              <a:t>El tramite deberá ser presentado 1 mes antes de la fecha del goce de la licencia.</a:t>
            </a:r>
          </a:p>
          <a:p>
            <a:r>
              <a:rPr lang="es-CR" dirty="0" smtClean="0"/>
              <a:t>Deberá presentar:</a:t>
            </a:r>
          </a:p>
          <a:p>
            <a:r>
              <a:rPr lang="es-CR" dirty="0" smtClean="0"/>
              <a:t>1. </a:t>
            </a:r>
            <a:r>
              <a:rPr lang="es-CR" dirty="0"/>
              <a:t>D</a:t>
            </a:r>
            <a:r>
              <a:rPr lang="es-CR" dirty="0" smtClean="0"/>
              <a:t>eclaración Jurada.</a:t>
            </a:r>
          </a:p>
          <a:p>
            <a:r>
              <a:rPr lang="es-CR" dirty="0" smtClean="0"/>
              <a:t>2. Copia de cédula del director.</a:t>
            </a:r>
          </a:p>
          <a:p>
            <a:r>
              <a:rPr lang="es-CR" dirty="0"/>
              <a:t>3</a:t>
            </a:r>
            <a:r>
              <a:rPr lang="es-CR" dirty="0" smtClean="0"/>
              <a:t>. Carta de solicitud del funcionario.</a:t>
            </a:r>
          </a:p>
          <a:p>
            <a:r>
              <a:rPr lang="es-CR" dirty="0"/>
              <a:t>4</a:t>
            </a:r>
            <a:r>
              <a:rPr lang="es-CR" dirty="0" smtClean="0"/>
              <a:t>. Copia de cédula del funcionario. </a:t>
            </a:r>
          </a:p>
          <a:p>
            <a:r>
              <a:rPr lang="es-CR" dirty="0" smtClean="0"/>
              <a:t>5. Certificación que no tiene deudas con el MEP. </a:t>
            </a:r>
          </a:p>
          <a:p>
            <a:r>
              <a:rPr lang="es-CR" dirty="0" smtClean="0"/>
              <a:t>(Deberá corroborar la firma digital, al </a:t>
            </a:r>
            <a:r>
              <a:rPr lang="es-CR" dirty="0"/>
              <a:t>dorso de esta certificación </a:t>
            </a:r>
            <a:r>
              <a:rPr lang="es-CR" b="1" u="sng" dirty="0"/>
              <a:t>el Director </a:t>
            </a:r>
            <a:r>
              <a:rPr lang="es-CR" dirty="0"/>
              <a:t>de Centro Educativo debe indicar que: 1. confronta el documento con el original, 2. nombre completo del director, 3. número de cédula del director, 4. firma del director, 5. fecha, 6. sello institucional. </a:t>
            </a:r>
            <a:r>
              <a:rPr lang="es-CR" dirty="0" smtClean="0"/>
              <a:t>)</a:t>
            </a:r>
            <a:endParaRPr lang="es-CR" dirty="0"/>
          </a:p>
          <a:p>
            <a:endParaRPr lang="es-CR" dirty="0"/>
          </a:p>
        </p:txBody>
      </p:sp>
    </p:spTree>
    <p:extLst>
      <p:ext uri="{BB962C8B-B14F-4D97-AF65-F5344CB8AC3E}">
        <p14:creationId xmlns:p14="http://schemas.microsoft.com/office/powerpoint/2010/main" val="398816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Categorías Profesionales</a:t>
            </a:r>
          </a:p>
        </p:txBody>
      </p:sp>
      <p:sp>
        <p:nvSpPr>
          <p:cNvPr id="3" name="Marcador de contenido 2"/>
          <p:cNvSpPr>
            <a:spLocks noGrp="1"/>
          </p:cNvSpPr>
          <p:nvPr>
            <p:ph idx="1"/>
          </p:nvPr>
        </p:nvSpPr>
        <p:spPr/>
        <p:txBody>
          <a:bodyPr>
            <a:normAutofit fontScale="92500" lnSpcReduction="10000"/>
          </a:bodyPr>
          <a:lstStyle/>
          <a:p>
            <a:endParaRPr lang="es-CR" dirty="0" smtClean="0"/>
          </a:p>
          <a:p>
            <a:r>
              <a:rPr lang="es-CR" dirty="0" smtClean="0"/>
              <a:t>Únicamente se realizan tres tipos de categorías:</a:t>
            </a:r>
          </a:p>
          <a:p>
            <a:endParaRPr lang="es-CR" dirty="0"/>
          </a:p>
          <a:p>
            <a:r>
              <a:rPr lang="es-CR" b="1" dirty="0" smtClean="0"/>
              <a:t>PT: </a:t>
            </a:r>
            <a:r>
              <a:rPr lang="es-CR" dirty="0" smtClean="0"/>
              <a:t>Profesores de primaria en I y II Ciclos (PEGB1, sin especialidad o Religión).</a:t>
            </a:r>
          </a:p>
          <a:p>
            <a:r>
              <a:rPr lang="es-CR" b="1" dirty="0" smtClean="0"/>
              <a:t>MT: </a:t>
            </a:r>
            <a:r>
              <a:rPr lang="es-CR" dirty="0" smtClean="0"/>
              <a:t>Profesores de Secundaria (PEM).</a:t>
            </a:r>
          </a:p>
          <a:p>
            <a:r>
              <a:rPr lang="es-CR" b="1" dirty="0" smtClean="0"/>
              <a:t>KT: </a:t>
            </a:r>
            <a:r>
              <a:rPr lang="es-CR" dirty="0" smtClean="0"/>
              <a:t>Profesores de Prescolar.</a:t>
            </a:r>
          </a:p>
          <a:p>
            <a:endParaRPr lang="es-CR" dirty="0"/>
          </a:p>
          <a:p>
            <a:pPr algn="ctr"/>
            <a:r>
              <a:rPr lang="es-CR" dirty="0" smtClean="0"/>
              <a:t>IMPORTANTE,  no se realizan los siguientes grupos:</a:t>
            </a:r>
          </a:p>
          <a:p>
            <a:endParaRPr lang="es-CR" dirty="0"/>
          </a:p>
          <a:p>
            <a:pPr algn="ctr"/>
            <a:r>
              <a:rPr lang="es-CR" b="1" i="1" u="sng" dirty="0" smtClean="0"/>
              <a:t>VT (Profesionales Técnicos), ET (Profesionales de Enseñanza Especial)</a:t>
            </a:r>
            <a:endParaRPr lang="es-CR" b="1" i="1" u="sng" dirty="0"/>
          </a:p>
        </p:txBody>
      </p:sp>
    </p:spTree>
    <p:extLst>
      <p:ext uri="{BB962C8B-B14F-4D97-AF65-F5344CB8AC3E}">
        <p14:creationId xmlns:p14="http://schemas.microsoft.com/office/powerpoint/2010/main" val="3543110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6028" y="342900"/>
            <a:ext cx="11409218" cy="6192982"/>
          </a:xfrm>
        </p:spPr>
        <p:txBody>
          <a:bodyPr>
            <a:normAutofit lnSpcReduction="10000"/>
          </a:bodyPr>
          <a:lstStyle/>
          <a:p>
            <a:pPr lvl="0"/>
            <a:r>
              <a:rPr lang="es-CR" b="1" u="sng" dirty="0"/>
              <a:t>Reglamento del Estatuto de Servicio Civil y su Reglamento</a:t>
            </a:r>
            <a:endParaRPr lang="es-CR" dirty="0"/>
          </a:p>
          <a:p>
            <a:r>
              <a:rPr lang="es-CR" b="1" i="1" dirty="0"/>
              <a:t> </a:t>
            </a:r>
            <a:r>
              <a:rPr lang="es-CR" b="1" i="1" u="sng" dirty="0" smtClean="0"/>
              <a:t>Artículo </a:t>
            </a:r>
            <a:r>
              <a:rPr lang="es-CR" b="1" i="1" u="sng" dirty="0"/>
              <a:t>172,</a:t>
            </a:r>
            <a:r>
              <a:rPr lang="es-CR" dirty="0"/>
              <a:t> </a:t>
            </a:r>
          </a:p>
          <a:p>
            <a:r>
              <a:rPr lang="es-CR" dirty="0"/>
              <a:t>Las Licencias sin goce de salario, hasta por una semana, serán autorizadas por el jefe inmediato, solamente en casos </a:t>
            </a:r>
            <a:r>
              <a:rPr lang="es-CR" b="1" i="1" u="sng" dirty="0"/>
              <a:t>excepcionales</a:t>
            </a:r>
            <a:r>
              <a:rPr lang="es-CR" dirty="0"/>
              <a:t>, previa solicitud escrita del interesado. Las licencias que excedan de dicho término, deberán tener la aprobación del Departamento de Personal. (El subrayado no corresponde al original</a:t>
            </a:r>
            <a:r>
              <a:rPr lang="es-CR" dirty="0" smtClean="0"/>
              <a:t>)</a:t>
            </a:r>
          </a:p>
          <a:p>
            <a:r>
              <a:rPr lang="es-CR" dirty="0"/>
              <a:t>El tramite deberá ser presentado 1 mes antes de la fecha del goce de la licencia.</a:t>
            </a:r>
          </a:p>
          <a:p>
            <a:r>
              <a:rPr lang="es-CR" dirty="0"/>
              <a:t>Deberá presentar:</a:t>
            </a:r>
          </a:p>
          <a:p>
            <a:r>
              <a:rPr lang="es-CR" dirty="0"/>
              <a:t>1. Declaración Jurada.</a:t>
            </a:r>
          </a:p>
          <a:p>
            <a:r>
              <a:rPr lang="es-CR" dirty="0"/>
              <a:t>2. Copia de cédula del director.</a:t>
            </a:r>
          </a:p>
          <a:p>
            <a:r>
              <a:rPr lang="es-CR" dirty="0"/>
              <a:t>3. Carta de solicitud del funcionario.</a:t>
            </a:r>
          </a:p>
          <a:p>
            <a:r>
              <a:rPr lang="es-CR" dirty="0"/>
              <a:t>4. Copia de cédula del funcionario. </a:t>
            </a:r>
          </a:p>
          <a:p>
            <a:r>
              <a:rPr lang="es-CR" dirty="0"/>
              <a:t>5. Certificación que no tiene deudas con el MEP. </a:t>
            </a:r>
          </a:p>
          <a:p>
            <a:r>
              <a:rPr lang="es-CR" dirty="0"/>
              <a:t>(Deberá corroborar la firma digital, al dorso de esta certificación </a:t>
            </a:r>
            <a:r>
              <a:rPr lang="es-CR" b="1" u="sng" dirty="0"/>
              <a:t>el Director </a:t>
            </a:r>
            <a:r>
              <a:rPr lang="es-CR" dirty="0"/>
              <a:t>de Centro Educativo debe indicar que: 1. confronta el documento con el original, 2. nombre completo del director, 3. número de cédula del director, 4. firma del director, 5. fecha, 6. sello institucional. )</a:t>
            </a:r>
          </a:p>
          <a:p>
            <a:pPr marL="0" indent="0">
              <a:buNone/>
            </a:pPr>
            <a:endParaRPr lang="es-CR" dirty="0"/>
          </a:p>
          <a:p>
            <a:endParaRPr lang="es-CR" dirty="0"/>
          </a:p>
          <a:p>
            <a:endParaRPr lang="es-CR" dirty="0"/>
          </a:p>
        </p:txBody>
      </p:sp>
    </p:spTree>
    <p:extLst>
      <p:ext uri="{BB962C8B-B14F-4D97-AF65-F5344CB8AC3E}">
        <p14:creationId xmlns:p14="http://schemas.microsoft.com/office/powerpoint/2010/main" val="371453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836" y="0"/>
            <a:ext cx="10505209" cy="5153890"/>
          </a:xfrm>
        </p:spPr>
        <p:txBody>
          <a:bodyPr>
            <a:normAutofit fontScale="85000" lnSpcReduction="10000"/>
          </a:bodyPr>
          <a:lstStyle/>
          <a:p>
            <a:pPr algn="ctr"/>
            <a:endParaRPr lang="es-CR" dirty="0" smtClean="0"/>
          </a:p>
          <a:p>
            <a:pPr algn="ctr"/>
            <a:endParaRPr lang="es-CR" dirty="0"/>
          </a:p>
          <a:p>
            <a:pPr algn="ctr"/>
            <a:endParaRPr lang="es-CR" dirty="0" smtClean="0"/>
          </a:p>
          <a:p>
            <a:pPr marL="0" indent="0" algn="ctr">
              <a:buNone/>
            </a:pPr>
            <a:r>
              <a:rPr lang="es-CR" sz="5400" dirty="0" smtClean="0"/>
              <a:t>Artículo </a:t>
            </a:r>
            <a:r>
              <a:rPr lang="es-CR" sz="5400" dirty="0"/>
              <a:t>58: Permisos sin goce de salario para personas con nombramiento interino en el </a:t>
            </a:r>
            <a:r>
              <a:rPr lang="es-CR" sz="5400" dirty="0" smtClean="0"/>
              <a:t>MEP.</a:t>
            </a:r>
          </a:p>
          <a:p>
            <a:pPr marL="0" indent="0" algn="ctr">
              <a:buNone/>
            </a:pPr>
            <a:endParaRPr lang="es-CR" sz="4800" dirty="0" smtClean="0"/>
          </a:p>
          <a:p>
            <a:pPr marL="0" indent="0" algn="ctr">
              <a:buNone/>
            </a:pPr>
            <a:r>
              <a:rPr lang="es-CR" sz="4800" dirty="0" smtClean="0"/>
              <a:t>Por el momento </a:t>
            </a:r>
            <a:r>
              <a:rPr lang="es-CR" sz="4800" u="sng" dirty="0" smtClean="0"/>
              <a:t>únicamente</a:t>
            </a:r>
            <a:r>
              <a:rPr lang="es-CR" sz="4800" dirty="0" smtClean="0"/>
              <a:t> se tramitan en San José, en la unidad de licencias.</a:t>
            </a:r>
          </a:p>
          <a:p>
            <a:pPr marL="0" indent="0" algn="ctr">
              <a:buNone/>
            </a:pPr>
            <a:r>
              <a:rPr lang="es-CR" sz="1600" b="1" u="sng" dirty="0" smtClean="0"/>
              <a:t>Unidad.licencias@mep.go.cr</a:t>
            </a:r>
            <a:endParaRPr lang="es-CR" sz="1700" b="1" u="sng" dirty="0"/>
          </a:p>
        </p:txBody>
      </p:sp>
    </p:spTree>
    <p:extLst>
      <p:ext uri="{BB962C8B-B14F-4D97-AF65-F5344CB8AC3E}">
        <p14:creationId xmlns:p14="http://schemas.microsoft.com/office/powerpoint/2010/main" val="371384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r"/>
            <a:r>
              <a:rPr lang="es-CR" dirty="0" smtClean="0"/>
              <a:t>Gracias </a:t>
            </a:r>
            <a:br>
              <a:rPr lang="es-CR" dirty="0" smtClean="0"/>
            </a:br>
            <a:r>
              <a:rPr lang="es-CR" sz="2000" dirty="0" smtClean="0">
                <a:hlinkClick r:id="rId2"/>
              </a:rPr>
              <a:t>Serviciosadmfinan.Occidente@mep.go.cr</a:t>
            </a:r>
            <a:r>
              <a:rPr lang="es-CR" sz="2000" dirty="0" smtClean="0"/>
              <a:t> </a:t>
            </a:r>
            <a:endParaRPr lang="es-CR" sz="2000" dirty="0"/>
          </a:p>
        </p:txBody>
      </p:sp>
    </p:spTree>
    <p:extLst>
      <p:ext uri="{BB962C8B-B14F-4D97-AF65-F5344CB8AC3E}">
        <p14:creationId xmlns:p14="http://schemas.microsoft.com/office/powerpoint/2010/main" val="2969196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Pluses (beneficios, carrera profesional, años de </a:t>
            </a:r>
            <a:r>
              <a:rPr lang="es-CR" dirty="0" smtClean="0"/>
              <a:t>servicio)</a:t>
            </a:r>
            <a:endParaRPr lang="es-CR" dirty="0"/>
          </a:p>
        </p:txBody>
      </p:sp>
      <p:sp>
        <p:nvSpPr>
          <p:cNvPr id="3" name="Marcador de contenido 2"/>
          <p:cNvSpPr>
            <a:spLocks noGrp="1"/>
          </p:cNvSpPr>
          <p:nvPr>
            <p:ph idx="1"/>
          </p:nvPr>
        </p:nvSpPr>
        <p:spPr>
          <a:xfrm>
            <a:off x="1097280" y="1921934"/>
            <a:ext cx="10058400" cy="4023360"/>
          </a:xfrm>
        </p:spPr>
        <p:txBody>
          <a:bodyPr>
            <a:normAutofit fontScale="92500" lnSpcReduction="10000"/>
          </a:bodyPr>
          <a:lstStyle/>
          <a:p>
            <a:r>
              <a:rPr lang="es-CR" b="1" i="1" u="sng" dirty="0" smtClean="0"/>
              <a:t>Apertura de Carrera profesional</a:t>
            </a:r>
            <a:r>
              <a:rPr lang="es-CR" dirty="0" smtClean="0"/>
              <a:t>:</a:t>
            </a:r>
          </a:p>
          <a:p>
            <a:r>
              <a:rPr lang="es-CR" dirty="0" smtClean="0"/>
              <a:t>Se paga únicamente a los profesionales COLEGIADOS que tiene un nombramiento de </a:t>
            </a:r>
            <a:r>
              <a:rPr lang="es-CR" b="1" dirty="0" smtClean="0"/>
              <a:t>más de 4 meses </a:t>
            </a:r>
            <a:r>
              <a:rPr lang="es-CR" dirty="0" smtClean="0"/>
              <a:t>continuos sin cortes. (LEY 9635 Fortalecimiento de las Finanzas Públicas)</a:t>
            </a:r>
          </a:p>
          <a:p>
            <a:r>
              <a:rPr lang="es-CR" b="1" i="1" u="sng" dirty="0" smtClean="0"/>
              <a:t>Ajuste de </a:t>
            </a:r>
            <a:r>
              <a:rPr lang="es-CR" b="1" i="1" u="sng" dirty="0"/>
              <a:t>Carrera </a:t>
            </a:r>
            <a:r>
              <a:rPr lang="es-CR" b="1" i="1" u="sng" dirty="0" smtClean="0"/>
              <a:t>profesional:</a:t>
            </a:r>
          </a:p>
          <a:p>
            <a:r>
              <a:rPr lang="es-CR" dirty="0" smtClean="0"/>
              <a:t>Cursos o títulos que tengan, y que desean entregar para valorar si ingresan a pago de carrera (una vez que se tiene abierto el expediente de carrera)</a:t>
            </a:r>
            <a:r>
              <a:rPr lang="es-CR" dirty="0"/>
              <a:t> (LEY 9635 Fortalecimiento de las Finanzas Públicas)</a:t>
            </a:r>
            <a:endParaRPr lang="es-CR" dirty="0" smtClean="0"/>
          </a:p>
          <a:p>
            <a:r>
              <a:rPr lang="es-CR" b="1" i="1" u="sng" dirty="0" smtClean="0"/>
              <a:t>Años de Servicio</a:t>
            </a:r>
            <a:r>
              <a:rPr lang="es-CR" dirty="0" smtClean="0"/>
              <a:t>: </a:t>
            </a:r>
          </a:p>
          <a:p>
            <a:pPr marL="0" indent="0">
              <a:buNone/>
            </a:pPr>
            <a:r>
              <a:rPr lang="es-CR" dirty="0" smtClean="0"/>
              <a:t> Se cancela cada año laborado </a:t>
            </a:r>
            <a:r>
              <a:rPr lang="es-CR" b="1" dirty="0" smtClean="0"/>
              <a:t>automáticamente</a:t>
            </a:r>
            <a:r>
              <a:rPr lang="es-CR" dirty="0" smtClean="0"/>
              <a:t> a partir de la fecha en la            </a:t>
            </a:r>
            <a:r>
              <a:rPr lang="es-CR" b="1" dirty="0" smtClean="0"/>
              <a:t>que se ingresa </a:t>
            </a:r>
            <a:r>
              <a:rPr lang="es-CR" dirty="0" smtClean="0"/>
              <a:t>en el MEP. (Debe </a:t>
            </a:r>
            <a:r>
              <a:rPr lang="es-CR" dirty="0"/>
              <a:t>realizarlo por medio de la página de la DRH, al siguiente enlace: </a:t>
            </a:r>
            <a:r>
              <a:rPr lang="es-CR" sz="2600" u="sng" dirty="0">
                <a:hlinkClick r:id="rId2"/>
              </a:rPr>
              <a:t>https://drh.mep.go.cr</a:t>
            </a:r>
            <a:r>
              <a:rPr lang="es-CR" sz="2600" u="sng" dirty="0" smtClean="0">
                <a:hlinkClick r:id="rId2"/>
              </a:rPr>
              <a:t>/</a:t>
            </a:r>
            <a:r>
              <a:rPr lang="es-CR" sz="2600" dirty="0"/>
              <a:t>) </a:t>
            </a:r>
            <a:r>
              <a:rPr lang="es-CR" b="1" i="1" u="sng" dirty="0" smtClean="0"/>
              <a:t>Plataformaservicios@mep.go.cr</a:t>
            </a:r>
          </a:p>
          <a:p>
            <a:pPr marL="0" indent="0">
              <a:buNone/>
            </a:pPr>
            <a:endParaRPr lang="es-CR" dirty="0"/>
          </a:p>
        </p:txBody>
      </p:sp>
    </p:spTree>
    <p:extLst>
      <p:ext uri="{BB962C8B-B14F-4D97-AF65-F5344CB8AC3E}">
        <p14:creationId xmlns:p14="http://schemas.microsoft.com/office/powerpoint/2010/main" val="11743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14301" y="135083"/>
            <a:ext cx="11949544" cy="6068290"/>
          </a:xfrm>
          <a:prstGeom prst="rect">
            <a:avLst/>
          </a:prstGeom>
        </p:spPr>
      </p:pic>
      <p:sp>
        <p:nvSpPr>
          <p:cNvPr id="2" name="Elipse 1"/>
          <p:cNvSpPr/>
          <p:nvPr/>
        </p:nvSpPr>
        <p:spPr>
          <a:xfrm>
            <a:off x="3938154" y="2763982"/>
            <a:ext cx="1901537" cy="654627"/>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75385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97428" y="73025"/>
            <a:ext cx="11824854" cy="6078538"/>
          </a:xfrm>
          <a:prstGeom prst="rect">
            <a:avLst/>
          </a:prstGeom>
        </p:spPr>
      </p:pic>
    </p:spTree>
    <p:extLst>
      <p:ext uri="{BB962C8B-B14F-4D97-AF65-F5344CB8AC3E}">
        <p14:creationId xmlns:p14="http://schemas.microsoft.com/office/powerpoint/2010/main" val="175249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32509" y="125413"/>
            <a:ext cx="11668991" cy="6140305"/>
          </a:xfrm>
          <a:prstGeom prst="rect">
            <a:avLst/>
          </a:prstGeom>
        </p:spPr>
      </p:pic>
    </p:spTree>
    <p:extLst>
      <p:ext uri="{BB962C8B-B14F-4D97-AF65-F5344CB8AC3E}">
        <p14:creationId xmlns:p14="http://schemas.microsoft.com/office/powerpoint/2010/main" val="10146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16038" y="73025"/>
            <a:ext cx="10936112" cy="6151563"/>
          </a:xfrm>
          <a:prstGeom prst="rect">
            <a:avLst/>
          </a:prstGeom>
        </p:spPr>
      </p:pic>
    </p:spTree>
    <p:extLst>
      <p:ext uri="{BB962C8B-B14F-4D97-AF65-F5344CB8AC3E}">
        <p14:creationId xmlns:p14="http://schemas.microsoft.com/office/powerpoint/2010/main" val="315150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Desconcentración, (trámites que se realiza a nivel Regional)</a:t>
            </a:r>
          </a:p>
        </p:txBody>
      </p:sp>
      <p:sp>
        <p:nvSpPr>
          <p:cNvPr id="3" name="Marcador de contenido 2"/>
          <p:cNvSpPr>
            <a:spLocks noGrp="1"/>
          </p:cNvSpPr>
          <p:nvPr>
            <p:ph idx="1"/>
          </p:nvPr>
        </p:nvSpPr>
        <p:spPr>
          <a:xfrm>
            <a:off x="1097280" y="1845733"/>
            <a:ext cx="10058400" cy="4217609"/>
          </a:xfrm>
        </p:spPr>
        <p:txBody>
          <a:bodyPr>
            <a:noAutofit/>
          </a:bodyPr>
          <a:lstStyle/>
          <a:p>
            <a:r>
              <a:rPr lang="es-CR" sz="1600" dirty="0" smtClean="0"/>
              <a:t>Apertura de Expediente</a:t>
            </a:r>
          </a:p>
          <a:p>
            <a:r>
              <a:rPr lang="es-CR" sz="1600" dirty="0" smtClean="0"/>
              <a:t>Apertura de Expediente de Carrera profesional, Ajustes de Carrera</a:t>
            </a:r>
          </a:p>
          <a:p>
            <a:r>
              <a:rPr lang="es-CR" sz="1600" dirty="0" smtClean="0"/>
              <a:t>Problemas de pago actuales</a:t>
            </a:r>
          </a:p>
          <a:p>
            <a:r>
              <a:rPr lang="es-CR" sz="1600" dirty="0" smtClean="0"/>
              <a:t>Dedicación Exclusiva </a:t>
            </a:r>
          </a:p>
          <a:p>
            <a:r>
              <a:rPr lang="es-CR" sz="1600" dirty="0" smtClean="0"/>
              <a:t>Grupos profesionales (</a:t>
            </a:r>
            <a:r>
              <a:rPr lang="es-CR" sz="1600" b="1" i="1" u="sng" dirty="0" smtClean="0"/>
              <a:t>OJO NO LOS VT ni los ET</a:t>
            </a:r>
            <a:r>
              <a:rPr lang="es-CR" sz="1600" dirty="0" smtClean="0"/>
              <a:t>), Constancia de Grupos para Nombramientos </a:t>
            </a:r>
          </a:p>
          <a:p>
            <a:r>
              <a:rPr lang="es-CR" sz="1600" dirty="0" smtClean="0"/>
              <a:t>Tramite de licencias</a:t>
            </a:r>
          </a:p>
          <a:p>
            <a:r>
              <a:rPr lang="es-CR" sz="1600" dirty="0" smtClean="0"/>
              <a:t>Aval de títulos</a:t>
            </a:r>
          </a:p>
          <a:p>
            <a:r>
              <a:rPr lang="es-CR" sz="1600" dirty="0" smtClean="0"/>
              <a:t>Impresión de certificación de Años, Desgloses, Constancias, P22</a:t>
            </a:r>
          </a:p>
          <a:p>
            <a:r>
              <a:rPr lang="es-CR" sz="1600" dirty="0" smtClean="0"/>
              <a:t>Estudio de Anuales (solo es el estudio de lo que tiene, según la cantidad de años laborados con lo que le pagan, para asuntos de pensión deberán dirigirse al departamento de pensiones, puede realizarse al </a:t>
            </a:r>
            <a:r>
              <a:rPr lang="es-CR" sz="1600" dirty="0"/>
              <a:t>siente correo: </a:t>
            </a:r>
            <a:r>
              <a:rPr lang="es-CR" sz="1600" b="1" i="1" u="sng" dirty="0" smtClean="0"/>
              <a:t>unidadpensiones@mep.go.cr</a:t>
            </a:r>
            <a:r>
              <a:rPr lang="es-CR" sz="1600" dirty="0" smtClean="0"/>
              <a:t>)</a:t>
            </a:r>
          </a:p>
          <a:p>
            <a:r>
              <a:rPr lang="es-CR" sz="1600" dirty="0" smtClean="0"/>
              <a:t>Incapacidades del INS y la CCSS</a:t>
            </a:r>
          </a:p>
          <a:p>
            <a:endParaRPr lang="es-CR" sz="1600" dirty="0" smtClean="0"/>
          </a:p>
          <a:p>
            <a:endParaRPr lang="es-CR" sz="2400" dirty="0"/>
          </a:p>
        </p:txBody>
      </p:sp>
    </p:spTree>
    <p:extLst>
      <p:ext uri="{BB962C8B-B14F-4D97-AF65-F5344CB8AC3E}">
        <p14:creationId xmlns:p14="http://schemas.microsoft.com/office/powerpoint/2010/main" val="1740630991"/>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19234</TotalTime>
  <Words>1072</Words>
  <Application>Microsoft Office PowerPoint</Application>
  <PresentationFormat>Panorámica</PresentationFormat>
  <Paragraphs>152</Paragraphs>
  <Slides>32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32</vt:i4>
      </vt:variant>
    </vt:vector>
  </HeadingPairs>
  <TitlesOfParts>
    <vt:vector size="35" baseType="lpstr">
      <vt:lpstr>Calibri</vt:lpstr>
      <vt:lpstr>Century Gothic</vt:lpstr>
      <vt:lpstr>Retrospección</vt:lpstr>
      <vt:lpstr>Presentación de PowerPoint</vt:lpstr>
      <vt:lpstr>Capacitación RRHH</vt:lpstr>
      <vt:lpstr>Categorías Profesionales</vt:lpstr>
      <vt:lpstr>Pluses (beneficios, carrera profesional, años de servicio)</vt:lpstr>
      <vt:lpstr>Presentación de PowerPoint</vt:lpstr>
      <vt:lpstr>Presentación de PowerPoint</vt:lpstr>
      <vt:lpstr>Presentación de PowerPoint</vt:lpstr>
      <vt:lpstr>Presentación de PowerPoint</vt:lpstr>
      <vt:lpstr>Desconcentración, (trámites que se realiza a nivel Regional)</vt:lpstr>
      <vt:lpstr>Incapacidades CCSS  (Requerimiento, incapacidad, declaración) serviciosadmfinan.Occidente@mep.go.cr</vt:lpstr>
      <vt:lpstr>Presentación de PowerPoint</vt:lpstr>
      <vt:lpstr>Presentación de PowerPoint</vt:lpstr>
      <vt:lpstr>Presentación de PowerPoint</vt:lpstr>
      <vt:lpstr>Incapacidades INS (En Físico) (Requerimiento, incapacidad y declaración,) </vt:lpstr>
      <vt:lpstr>Presentación de PowerPoint</vt:lpstr>
      <vt:lpstr>Presentación de PowerPoint</vt:lpstr>
      <vt:lpstr>Traslados en propiedad </vt:lpstr>
      <vt:lpstr>Rebajos Salariales</vt:lpstr>
      <vt:lpstr>Presentación de PowerPoint</vt:lpstr>
      <vt:lpstr>Responsabilidad laboral: ausencias y llegadas tardías injustificadas</vt:lpstr>
      <vt:lpstr>Presentación de PowerPoint</vt:lpstr>
      <vt:lpstr>Licencias y Trámites </vt:lpstr>
      <vt:lpstr>Licencias y Trámites </vt:lpstr>
      <vt:lpstr>Licencias y Trámites </vt:lpstr>
      <vt:lpstr>Licencias y Trámites </vt:lpstr>
      <vt:lpstr>Licencias y Trámites </vt:lpstr>
      <vt:lpstr>Presentación de PowerPoint</vt:lpstr>
      <vt:lpstr>Presentación de PowerPoint</vt:lpstr>
      <vt:lpstr>Presentación de PowerPoint</vt:lpstr>
      <vt:lpstr>Presentación de PowerPoint</vt:lpstr>
      <vt:lpstr>Presentación de PowerPoint</vt:lpstr>
      <vt:lpstr>Gracias  Serviciosadmfinan.Occidente@mep.go.cr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Ramírez Gómez</dc:creator>
  <cp:lastModifiedBy>Jorge Enrique Espinoza Zamora</cp:lastModifiedBy>
  <cp:revision>160</cp:revision>
  <dcterms:created xsi:type="dcterms:W3CDTF">2015-11-20T21:20:12Z</dcterms:created>
  <dcterms:modified xsi:type="dcterms:W3CDTF">2022-05-10T20:46:21Z</dcterms:modified>
</cp:coreProperties>
</file>