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7" r:id="rId2"/>
    <p:sldId id="298" r:id="rId3"/>
    <p:sldId id="321" r:id="rId4"/>
    <p:sldId id="322" r:id="rId5"/>
    <p:sldId id="324" r:id="rId6"/>
    <p:sldId id="325" r:id="rId7"/>
    <p:sldId id="326" r:id="rId8"/>
    <p:sldId id="327" r:id="rId9"/>
    <p:sldId id="328" r:id="rId10"/>
    <p:sldId id="329" r:id="rId11"/>
    <p:sldId id="330" r:id="rId12"/>
    <p:sldId id="331" r:id="rId13"/>
    <p:sldId id="333" r:id="rId14"/>
    <p:sldId id="334" r:id="rId15"/>
    <p:sldId id="335" r:id="rId16"/>
    <p:sldId id="336" r:id="rId17"/>
    <p:sldId id="337" r:id="rId18"/>
    <p:sldId id="339" r:id="rId19"/>
    <p:sldId id="308" r:id="rId20"/>
    <p:sldId id="307" r:id="rId21"/>
    <p:sldId id="309" r:id="rId22"/>
    <p:sldId id="310" r:id="rId23"/>
    <p:sldId id="319" r:id="rId24"/>
    <p:sldId id="320" r:id="rId25"/>
    <p:sldId id="314" r:id="rId26"/>
    <p:sldId id="313" r:id="rId27"/>
    <p:sldId id="311" r:id="rId28"/>
    <p:sldId id="340" r:id="rId29"/>
    <p:sldId id="316" r:id="rId30"/>
    <p:sldId id="315" r:id="rId31"/>
    <p:sldId id="312" r:id="rId32"/>
    <p:sldId id="317" r:id="rId33"/>
    <p:sldId id="318" r:id="rId34"/>
    <p:sldId id="342" r:id="rId35"/>
    <p:sldId id="343" r:id="rId36"/>
    <p:sldId id="341" r:id="rId37"/>
    <p:sldId id="306" r:id="rId38"/>
    <p:sldId id="279" r:id="rId3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92" d="100"/>
          <a:sy n="92" d="100"/>
        </p:scale>
        <p:origin x="444"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R"/>
              <a:t>Cantidad de llamadas y Visitas</a:t>
            </a:r>
          </a:p>
        </c:rich>
      </c:tx>
      <c:layout>
        <c:manualLayout>
          <c:xMode val="edge"/>
          <c:yMode val="edge"/>
          <c:x val="0.3207915573053368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Anual!$B$22:$C$33</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2018</c:v>
                  </c:pt>
                </c:lvl>
              </c:multiLvlStrCache>
            </c:multiLvlStrRef>
          </c:cat>
          <c:val>
            <c:numRef>
              <c:f>Anual!$D$22:$D$33</c:f>
              <c:numCache>
                <c:formatCode>General</c:formatCode>
                <c:ptCount val="12"/>
                <c:pt idx="2">
                  <c:v>615</c:v>
                </c:pt>
                <c:pt idx="3">
                  <c:v>1283</c:v>
                </c:pt>
                <c:pt idx="4">
                  <c:v>1051</c:v>
                </c:pt>
                <c:pt idx="5">
                  <c:v>1020</c:v>
                </c:pt>
                <c:pt idx="6">
                  <c:v>496</c:v>
                </c:pt>
              </c:numCache>
            </c:numRef>
          </c:val>
          <c:extLst xmlns:c16r2="http://schemas.microsoft.com/office/drawing/2015/06/chart">
            <c:ext xmlns:c16="http://schemas.microsoft.com/office/drawing/2014/chart" uri="{C3380CC4-5D6E-409C-BE32-E72D297353CC}">
              <c16:uniqueId val="{00000000-5DEF-452B-862E-66A3E5B65EBD}"/>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Anual!$B$22:$C$33</c:f>
              <c:multiLvlStrCache>
                <c:ptCount val="12"/>
                <c:lvl>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lvl>
                <c:lvl>
                  <c:pt idx="0">
                    <c:v>2018</c:v>
                  </c:pt>
                </c:lvl>
              </c:multiLvlStrCache>
            </c:multiLvlStrRef>
          </c:cat>
          <c:val>
            <c:numRef>
              <c:f>Anual!$E$22:$E$33</c:f>
              <c:numCache>
                <c:formatCode>General</c:formatCode>
                <c:ptCount val="12"/>
                <c:pt idx="2">
                  <c:v>339</c:v>
                </c:pt>
                <c:pt idx="3">
                  <c:v>1146</c:v>
                </c:pt>
                <c:pt idx="4">
                  <c:v>2175</c:v>
                </c:pt>
                <c:pt idx="5">
                  <c:v>1932</c:v>
                </c:pt>
                <c:pt idx="6">
                  <c:v>1474</c:v>
                </c:pt>
                <c:pt idx="7">
                  <c:v>1855</c:v>
                </c:pt>
                <c:pt idx="8">
                  <c:v>1167</c:v>
                </c:pt>
                <c:pt idx="9">
                  <c:v>1476</c:v>
                </c:pt>
                <c:pt idx="10">
                  <c:v>1601</c:v>
                </c:pt>
                <c:pt idx="11">
                  <c:v>618</c:v>
                </c:pt>
              </c:numCache>
            </c:numRef>
          </c:val>
          <c:extLst xmlns:c16r2="http://schemas.microsoft.com/office/drawing/2015/06/chart">
            <c:ext xmlns:c16="http://schemas.microsoft.com/office/drawing/2014/chart" uri="{C3380CC4-5D6E-409C-BE32-E72D297353CC}">
              <c16:uniqueId val="{00000001-5DEF-452B-862E-66A3E5B65EBD}"/>
            </c:ext>
          </c:extLst>
        </c:ser>
        <c:dLbls>
          <c:dLblPos val="outEnd"/>
          <c:showLegendKey val="0"/>
          <c:showVal val="1"/>
          <c:showCatName val="0"/>
          <c:showSerName val="0"/>
          <c:showPercent val="0"/>
          <c:showBubbleSize val="0"/>
        </c:dLbls>
        <c:gapWidth val="219"/>
        <c:overlap val="-27"/>
        <c:axId val="1191884768"/>
        <c:axId val="1191895104"/>
      </c:barChart>
      <c:catAx>
        <c:axId val="119188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1191895104"/>
        <c:crosses val="autoZero"/>
        <c:auto val="1"/>
        <c:lblAlgn val="ctr"/>
        <c:lblOffset val="100"/>
        <c:noMultiLvlLbl val="0"/>
      </c:catAx>
      <c:valAx>
        <c:axId val="119189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crossAx val="1191884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R"/>
        </a:p>
      </c:txPr>
    </c:legend>
    <c:plotVisOnly val="1"/>
    <c:dispBlanksAs val="gap"/>
    <c:showDLblsOverMax val="0"/>
  </c:chart>
  <c:spPr>
    <a:noFill/>
    <a:ln>
      <a:noFill/>
    </a:ln>
    <a:effectLst/>
  </c:spPr>
  <c:txPr>
    <a:bodyPr/>
    <a:lstStyle/>
    <a:p>
      <a:pPr>
        <a:defRPr/>
      </a:pPr>
      <a:endParaRPr lang="es-C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CB211-75DC-497A-ADF5-9633EB298BF1}" type="datetimeFigureOut">
              <a:rPr lang="es-419" smtClean="0"/>
              <a:t>23/04/19</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DA07A-CF88-4869-8FE8-789876AFDA49}" type="slidenum">
              <a:rPr lang="es-419" smtClean="0"/>
              <a:t>‹Nº›</a:t>
            </a:fld>
            <a:endParaRPr lang="es-419"/>
          </a:p>
        </p:txBody>
      </p:sp>
    </p:spTree>
    <p:extLst>
      <p:ext uri="{BB962C8B-B14F-4D97-AF65-F5344CB8AC3E}">
        <p14:creationId xmlns:p14="http://schemas.microsoft.com/office/powerpoint/2010/main" val="3149423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1200" kern="1200" dirty="0">
                <a:solidFill>
                  <a:schemeClr val="tx1"/>
                </a:solidFill>
                <a:effectLst/>
                <a:latin typeface="+mn-lt"/>
                <a:ea typeface="+mn-ea"/>
                <a:cs typeface="+mn-cs"/>
              </a:rPr>
              <a:t>Los invito a ingresar desde sus teléfonos al sitio juntas.mep.go.cr para que vayan viendo conmigo todo lo que el sitio nos ofrece.</a:t>
            </a:r>
          </a:p>
          <a:p>
            <a:endParaRPr lang="es-CR" dirty="0"/>
          </a:p>
        </p:txBody>
      </p:sp>
      <p:sp>
        <p:nvSpPr>
          <p:cNvPr id="4" name="Marcador de número de diapositiva 3"/>
          <p:cNvSpPr>
            <a:spLocks noGrp="1"/>
          </p:cNvSpPr>
          <p:nvPr>
            <p:ph type="sldNum" sz="quarter" idx="10"/>
          </p:nvPr>
        </p:nvSpPr>
        <p:spPr/>
        <p:txBody>
          <a:bodyPr/>
          <a:lstStyle/>
          <a:p>
            <a:fld id="{A1F838FA-6625-427F-AE13-9B3875AE2ABC}" type="slidenum">
              <a:rPr lang="es-CR" smtClean="0"/>
              <a:t>4</a:t>
            </a:fld>
            <a:endParaRPr lang="es-CR"/>
          </a:p>
        </p:txBody>
      </p:sp>
    </p:spTree>
    <p:extLst>
      <p:ext uri="{BB962C8B-B14F-4D97-AF65-F5344CB8AC3E}">
        <p14:creationId xmlns:p14="http://schemas.microsoft.com/office/powerpoint/2010/main" val="361413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1200" kern="1200" dirty="0">
                <a:solidFill>
                  <a:schemeClr val="tx1"/>
                </a:solidFill>
                <a:effectLst/>
                <a:latin typeface="+mn-lt"/>
                <a:ea typeface="+mn-ea"/>
                <a:cs typeface="+mn-cs"/>
              </a:rPr>
              <a:t>Los invito a ingresar desde sus teléfonos al sitio juntas.mep.go.cr para que vayan viendo conmigo todo lo que el sitio nos ofrece.</a:t>
            </a:r>
          </a:p>
          <a:p>
            <a:endParaRPr lang="es-CR" dirty="0"/>
          </a:p>
        </p:txBody>
      </p:sp>
      <p:sp>
        <p:nvSpPr>
          <p:cNvPr id="4" name="Marcador de número de diapositiva 3"/>
          <p:cNvSpPr>
            <a:spLocks noGrp="1"/>
          </p:cNvSpPr>
          <p:nvPr>
            <p:ph type="sldNum" sz="quarter" idx="10"/>
          </p:nvPr>
        </p:nvSpPr>
        <p:spPr/>
        <p:txBody>
          <a:bodyPr/>
          <a:lstStyle/>
          <a:p>
            <a:fld id="{A1F838FA-6625-427F-AE13-9B3875AE2ABC}" type="slidenum">
              <a:rPr lang="es-CR" smtClean="0"/>
              <a:t>7</a:t>
            </a:fld>
            <a:endParaRPr lang="es-CR"/>
          </a:p>
        </p:txBody>
      </p:sp>
    </p:spTree>
    <p:extLst>
      <p:ext uri="{BB962C8B-B14F-4D97-AF65-F5344CB8AC3E}">
        <p14:creationId xmlns:p14="http://schemas.microsoft.com/office/powerpoint/2010/main" val="1398595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1200" kern="1200" dirty="0">
                <a:solidFill>
                  <a:schemeClr val="tx1"/>
                </a:solidFill>
                <a:effectLst/>
                <a:latin typeface="+mn-lt"/>
                <a:ea typeface="+mn-ea"/>
                <a:cs typeface="+mn-cs"/>
              </a:rPr>
              <a:t>Los invito a ingresar desde sus teléfonos al sitio juntas.mep.go.cr para que vayan viendo conmigo todo lo que el sitio nos ofrece.</a:t>
            </a:r>
          </a:p>
          <a:p>
            <a:endParaRPr lang="es-CR" dirty="0"/>
          </a:p>
        </p:txBody>
      </p:sp>
      <p:sp>
        <p:nvSpPr>
          <p:cNvPr id="4" name="Marcador de número de diapositiva 3"/>
          <p:cNvSpPr>
            <a:spLocks noGrp="1"/>
          </p:cNvSpPr>
          <p:nvPr>
            <p:ph type="sldNum" sz="quarter" idx="10"/>
          </p:nvPr>
        </p:nvSpPr>
        <p:spPr/>
        <p:txBody>
          <a:bodyPr/>
          <a:lstStyle/>
          <a:p>
            <a:fld id="{A1F838FA-6625-427F-AE13-9B3875AE2ABC}" type="slidenum">
              <a:rPr lang="es-CR" smtClean="0"/>
              <a:t>11</a:t>
            </a:fld>
            <a:endParaRPr lang="es-CR"/>
          </a:p>
        </p:txBody>
      </p:sp>
    </p:spTree>
    <p:extLst>
      <p:ext uri="{BB962C8B-B14F-4D97-AF65-F5344CB8AC3E}">
        <p14:creationId xmlns:p14="http://schemas.microsoft.com/office/powerpoint/2010/main" val="293262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sz="1200" kern="1200" dirty="0">
                <a:solidFill>
                  <a:schemeClr val="tx1"/>
                </a:solidFill>
                <a:effectLst/>
                <a:latin typeface="+mn-lt"/>
                <a:ea typeface="+mn-ea"/>
                <a:cs typeface="+mn-cs"/>
              </a:rPr>
              <a:t>Los invito a ingresar desde sus teléfonos al sitio juntas.mep.go.cr para que vayan viendo conmigo todo lo que el sitio nos ofrece.</a:t>
            </a:r>
          </a:p>
          <a:p>
            <a:endParaRPr lang="es-CR" dirty="0"/>
          </a:p>
        </p:txBody>
      </p:sp>
      <p:sp>
        <p:nvSpPr>
          <p:cNvPr id="4" name="Marcador de número de diapositiva 3"/>
          <p:cNvSpPr>
            <a:spLocks noGrp="1"/>
          </p:cNvSpPr>
          <p:nvPr>
            <p:ph type="sldNum" sz="quarter" idx="10"/>
          </p:nvPr>
        </p:nvSpPr>
        <p:spPr/>
        <p:txBody>
          <a:bodyPr/>
          <a:lstStyle/>
          <a:p>
            <a:fld id="{A1F838FA-6625-427F-AE13-9B3875AE2ABC}" type="slidenum">
              <a:rPr lang="es-CR" smtClean="0"/>
              <a:t>13</a:t>
            </a:fld>
            <a:endParaRPr lang="es-CR"/>
          </a:p>
        </p:txBody>
      </p:sp>
    </p:spTree>
    <p:extLst>
      <p:ext uri="{BB962C8B-B14F-4D97-AF65-F5344CB8AC3E}">
        <p14:creationId xmlns:p14="http://schemas.microsoft.com/office/powerpoint/2010/main" val="220638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F3BB9E3A-C7AA-49B0-8AC4-CBB62BF6B821}" type="datetimeFigureOut">
              <a:rPr lang="es-CR" smtClean="0"/>
              <a:t>23/04/2019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C80D5BE-DB9D-4BC4-A0BA-A100B9535517}" type="slidenum">
              <a:rPr lang="es-CR" smtClean="0"/>
              <a:t>‹Nº›</a:t>
            </a:fld>
            <a:endParaRPr lang="es-C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16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BB9E3A-C7AA-49B0-8AC4-CBB62BF6B821}" type="datetimeFigureOut">
              <a:rPr lang="es-CR" smtClean="0"/>
              <a:t>23/04/2019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146834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BB9E3A-C7AA-49B0-8AC4-CBB62BF6B821}" type="datetimeFigureOut">
              <a:rPr lang="es-CR" smtClean="0"/>
              <a:t>23/04/2019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132295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BB9E3A-C7AA-49B0-8AC4-CBB62BF6B821}" type="datetimeFigureOut">
              <a:rPr lang="es-CR" smtClean="0"/>
              <a:t>23/04/2019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411557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F3BB9E3A-C7AA-49B0-8AC4-CBB62BF6B821}" type="datetimeFigureOut">
              <a:rPr lang="es-CR" smtClean="0"/>
              <a:t>23/04/2019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AC80D5BE-DB9D-4BC4-A0BA-A100B9535517}" type="slidenum">
              <a:rPr lang="es-CR" smtClean="0"/>
              <a:t>‹Nº›</a:t>
            </a:fld>
            <a:endParaRPr lang="es-C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11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3BB9E3A-C7AA-49B0-8AC4-CBB62BF6B821}" type="datetimeFigureOut">
              <a:rPr lang="es-CR" smtClean="0"/>
              <a:t>23/04/2019</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93530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BB9E3A-C7AA-49B0-8AC4-CBB62BF6B821}" type="datetimeFigureOut">
              <a:rPr lang="es-CR" smtClean="0"/>
              <a:t>23/04/2019</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312213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3BB9E3A-C7AA-49B0-8AC4-CBB62BF6B821}" type="datetimeFigureOut">
              <a:rPr lang="es-CR" smtClean="0"/>
              <a:t>23/04/2019</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208369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3BB9E3A-C7AA-49B0-8AC4-CBB62BF6B821}" type="datetimeFigureOut">
              <a:rPr lang="es-CR" smtClean="0"/>
              <a:t>23/04/2019</a:t>
            </a:fld>
            <a:endParaRPr lang="es-C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R"/>
          </a:p>
        </p:txBody>
      </p:sp>
      <p:sp>
        <p:nvSpPr>
          <p:cNvPr id="9" name="Slide Number Placeholder 8"/>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268928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3BB9E3A-C7AA-49B0-8AC4-CBB62BF6B821}" type="datetimeFigureOut">
              <a:rPr lang="es-CR" smtClean="0"/>
              <a:t>23/04/2019</a:t>
            </a:fld>
            <a:endParaRPr lang="es-C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80D5BE-DB9D-4BC4-A0BA-A100B9535517}" type="slidenum">
              <a:rPr lang="es-CR" smtClean="0"/>
              <a:t>‹Nº›</a:t>
            </a:fld>
            <a:endParaRPr lang="es-CR"/>
          </a:p>
        </p:txBody>
      </p:sp>
    </p:spTree>
    <p:extLst>
      <p:ext uri="{BB962C8B-B14F-4D97-AF65-F5344CB8AC3E}">
        <p14:creationId xmlns:p14="http://schemas.microsoft.com/office/powerpoint/2010/main" val="55273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F3BB9E3A-C7AA-49B0-8AC4-CBB62BF6B821}" type="datetimeFigureOut">
              <a:rPr lang="es-CR" smtClean="0"/>
              <a:t>23/04/2019</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AC80D5BE-DB9D-4BC4-A0BA-A100B9535517}" type="slidenum">
              <a:rPr lang="es-CR" smtClean="0"/>
              <a:t>‹Nº›</a:t>
            </a:fld>
            <a:endParaRPr lang="es-CR"/>
          </a:p>
        </p:txBody>
      </p:sp>
    </p:spTree>
    <p:extLst>
      <p:ext uri="{BB962C8B-B14F-4D97-AF65-F5344CB8AC3E}">
        <p14:creationId xmlns:p14="http://schemas.microsoft.com/office/powerpoint/2010/main" val="412198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33144"/>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3BB9E3A-C7AA-49B0-8AC4-CBB62BF6B821}" type="datetimeFigureOut">
              <a:rPr lang="es-CR" smtClean="0"/>
              <a:t>23/04/2019</a:t>
            </a:fld>
            <a:endParaRPr lang="es-C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C80D5BE-DB9D-4BC4-A0BA-A100B9535517}" type="slidenum">
              <a:rPr lang="es-CR" smtClean="0"/>
              <a:t>‹Nº›</a:t>
            </a:fld>
            <a:endParaRPr lang="es-CR"/>
          </a:p>
        </p:txBody>
      </p:sp>
      <p:cxnSp>
        <p:nvCxnSpPr>
          <p:cNvPr id="10" name="Straight Connector 9"/>
          <p:cNvCxnSpPr/>
          <p:nvPr/>
        </p:nvCxnSpPr>
        <p:spPr>
          <a:xfrm>
            <a:off x="1193532" y="1737845"/>
            <a:ext cx="9966960" cy="0"/>
          </a:xfrm>
          <a:prstGeom prst="line">
            <a:avLst/>
          </a:prstGeom>
          <a:ln w="63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48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Apedagogica.Occidente@mep.go.cr" TargetMode="External"/><Relationship Id="rId2" Type="http://schemas.openxmlformats.org/officeDocument/2006/relationships/hyperlink" Target="mailto:DRE.Occidente@mep.go.cr" TargetMode="External"/><Relationship Id="rId1" Type="http://schemas.openxmlformats.org/officeDocument/2006/relationships/slideLayout" Target="../slideLayouts/slideLayout2.xml"/><Relationship Id="rId6" Type="http://schemas.openxmlformats.org/officeDocument/2006/relationships/hyperlink" Target="mailto:oficinapruebasnacionalesoccidente@mep.go.cr" TargetMode="External"/><Relationship Id="rId5" Type="http://schemas.openxmlformats.org/officeDocument/2006/relationships/hyperlink" Target="mailto:juntas.occidente@mep.go.cr" TargetMode="External"/><Relationship Id="rId4" Type="http://schemas.openxmlformats.org/officeDocument/2006/relationships/hyperlink" Target="mailto:Serviciosadmfinan.Occidente@mep.go.c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https://congresosocialesdreoc.files.wordpress.com/2012/10/dreoc-e1350843540925.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8395" t="7775" r="18019" b="8880"/>
          <a:stretch/>
        </p:blipFill>
        <p:spPr>
          <a:xfrm>
            <a:off x="1919111" y="1998309"/>
            <a:ext cx="3814763" cy="2460625"/>
          </a:xfrm>
        </p:spPr>
      </p:pic>
      <p:cxnSp>
        <p:nvCxnSpPr>
          <p:cNvPr id="3" name="Conector recto 2"/>
          <p:cNvCxnSpPr/>
          <p:nvPr/>
        </p:nvCxnSpPr>
        <p:spPr>
          <a:xfrm>
            <a:off x="6299200" y="2201334"/>
            <a:ext cx="0" cy="213360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3"/>
          <a:stretch>
            <a:fillRect/>
          </a:stretch>
        </p:blipFill>
        <p:spPr>
          <a:xfrm>
            <a:off x="7238247" y="1629834"/>
            <a:ext cx="3362325" cy="3276600"/>
          </a:xfrm>
          <a:prstGeom prst="rect">
            <a:avLst/>
          </a:prstGeom>
        </p:spPr>
      </p:pic>
    </p:spTree>
    <p:extLst>
      <p:ext uri="{BB962C8B-B14F-4D97-AF65-F5344CB8AC3E}">
        <p14:creationId xmlns:p14="http://schemas.microsoft.com/office/powerpoint/2010/main" val="56825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b="1" dirty="0" smtClean="0">
                <a:solidFill>
                  <a:schemeClr val="accent2"/>
                </a:solidFill>
              </a:rPr>
              <a:t>¿Cuántos Trámites?</a:t>
            </a:r>
            <a:endParaRPr lang="es-CR" dirty="0">
              <a:solidFill>
                <a:schemeClr val="accent2"/>
              </a:solidFill>
            </a:endParaRPr>
          </a:p>
        </p:txBody>
      </p:sp>
      <p:graphicFrame>
        <p:nvGraphicFramePr>
          <p:cNvPr id="3" name="Tabla 2"/>
          <p:cNvGraphicFramePr>
            <a:graphicFrameLocks noGrp="1"/>
          </p:cNvGraphicFramePr>
          <p:nvPr>
            <p:extLst/>
          </p:nvPr>
        </p:nvGraphicFramePr>
        <p:xfrm>
          <a:off x="1567543" y="2813413"/>
          <a:ext cx="8534399" cy="1725930"/>
        </p:xfrm>
        <a:graphic>
          <a:graphicData uri="http://schemas.openxmlformats.org/drawingml/2006/table">
            <a:tbl>
              <a:tblPr>
                <a:tableStyleId>{5C22544A-7EE6-4342-B048-85BDC9FD1C3A}</a:tableStyleId>
              </a:tblPr>
              <a:tblGrid>
                <a:gridCol w="4813520"/>
                <a:gridCol w="1092639"/>
                <a:gridCol w="1314120"/>
                <a:gridCol w="1314120"/>
              </a:tblGrid>
              <a:tr h="587831">
                <a:tc>
                  <a:txBody>
                    <a:bodyPr/>
                    <a:lstStyle/>
                    <a:p>
                      <a:pPr algn="r" fontAlgn="b"/>
                      <a:r>
                        <a:rPr lang="es-CR" sz="2000" b="1" u="none" strike="noStrike" dirty="0">
                          <a:effectLst/>
                        </a:rPr>
                        <a:t>Total Anual</a:t>
                      </a:r>
                      <a:endParaRPr lang="es-CR" sz="20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R" sz="2800" b="1" u="none" strike="noStrike">
                          <a:effectLst/>
                        </a:rPr>
                        <a:t>       7,510 </a:t>
                      </a:r>
                      <a:endParaRPr lang="es-CR"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R" sz="2800" b="1" u="none" strike="noStrike">
                          <a:effectLst/>
                        </a:rPr>
                        <a:t>         21,978 </a:t>
                      </a:r>
                      <a:endParaRPr lang="es-CR"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R" sz="2800" b="1" u="none" strike="noStrike">
                          <a:effectLst/>
                        </a:rPr>
                        <a:t>         14,251 </a:t>
                      </a:r>
                      <a:endParaRPr lang="es-CR" sz="2800" b="1" i="0" u="none" strike="noStrike">
                        <a:solidFill>
                          <a:srgbClr val="000000"/>
                        </a:solidFill>
                        <a:effectLst/>
                        <a:latin typeface="Calibri" panose="020F0502020204030204" pitchFamily="34" charset="0"/>
                      </a:endParaRPr>
                    </a:p>
                  </a:txBody>
                  <a:tcPr marL="9525" marR="9525" marT="9525" marB="0" anchor="b"/>
                </a:tc>
              </a:tr>
              <a:tr h="514622">
                <a:tc>
                  <a:txBody>
                    <a:bodyPr/>
                    <a:lstStyle/>
                    <a:p>
                      <a:pPr algn="r" fontAlgn="b"/>
                      <a:r>
                        <a:rPr lang="es-CR" sz="2000" b="1" u="none" strike="noStrike" dirty="0">
                          <a:effectLst/>
                        </a:rPr>
                        <a:t>Promedio Mensual </a:t>
                      </a:r>
                      <a:endParaRPr lang="es-CR" sz="20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R" sz="2800" b="1" u="none" strike="noStrike">
                          <a:effectLst/>
                        </a:rPr>
                        <a:t>          626 </a:t>
                      </a:r>
                      <a:endParaRPr lang="es-CR" sz="2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R" sz="2800" b="1" u="none" strike="noStrike" dirty="0">
                          <a:effectLst/>
                        </a:rPr>
                        <a:t>           1,832 </a:t>
                      </a:r>
                      <a:endParaRPr lang="es-CR"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R" sz="2800" b="1" u="none" strike="noStrike" dirty="0">
                          <a:effectLst/>
                        </a:rPr>
                        <a:t>           1,188 </a:t>
                      </a:r>
                      <a:endParaRPr lang="es-CR" sz="28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814466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758952"/>
            <a:ext cx="10952018" cy="3566160"/>
          </a:xfrm>
        </p:spPr>
        <p:txBody>
          <a:bodyPr>
            <a:normAutofit fontScale="90000"/>
          </a:bodyPr>
          <a:lstStyle/>
          <a:p>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O</a:t>
            </a:r>
            <a:r>
              <a:rPr lang="es-ES" sz="6600" dirty="0" smtClean="0">
                <a:solidFill>
                  <a:schemeClr val="accent2"/>
                </a:solidFill>
              </a:rPr>
              <a:t>FICINA </a:t>
            </a:r>
            <a:r>
              <a:rPr lang="es-ES" sz="6600" dirty="0">
                <a:solidFill>
                  <a:schemeClr val="accent2"/>
                </a:solidFill>
              </a:rPr>
              <a:t>DE COORDINACIÓN DE PRUEBAS </a:t>
            </a:r>
            <a:endParaRPr lang="es-CR" sz="6600" dirty="0">
              <a:solidFill>
                <a:schemeClr val="accent2"/>
              </a:solidFill>
            </a:endParaRPr>
          </a:p>
        </p:txBody>
      </p:sp>
    </p:spTree>
    <p:extLst>
      <p:ext uri="{BB962C8B-B14F-4D97-AF65-F5344CB8AC3E}">
        <p14:creationId xmlns:p14="http://schemas.microsoft.com/office/powerpoint/2010/main" val="520384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4934" y="435429"/>
            <a:ext cx="9469780" cy="737833"/>
          </a:xfrm>
        </p:spPr>
        <p:txBody>
          <a:bodyPr>
            <a:normAutofit/>
          </a:bodyPr>
          <a:lstStyle/>
          <a:p>
            <a:r>
              <a:rPr lang="es-ES" sz="4400" dirty="0">
                <a:solidFill>
                  <a:schemeClr val="accent2"/>
                </a:solidFill>
              </a:rPr>
              <a:t>T</a:t>
            </a:r>
            <a:r>
              <a:rPr lang="es-ES" sz="4400" dirty="0" smtClean="0">
                <a:solidFill>
                  <a:schemeClr val="accent2"/>
                </a:solidFill>
              </a:rPr>
              <a:t>OTAL GENERAL  14.568</a:t>
            </a:r>
            <a:endParaRPr lang="es-CR" sz="4400" dirty="0">
              <a:solidFill>
                <a:schemeClr val="accent2"/>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24763677"/>
              </p:ext>
            </p:extLst>
          </p:nvPr>
        </p:nvGraphicFramePr>
        <p:xfrm>
          <a:off x="405244" y="1070263"/>
          <a:ext cx="11014364" cy="5315601"/>
        </p:xfrm>
        <a:graphic>
          <a:graphicData uri="http://schemas.openxmlformats.org/drawingml/2006/table">
            <a:tbl>
              <a:tblPr>
                <a:tableStyleId>{5C22544A-7EE6-4342-B048-85BDC9FD1C3A}</a:tableStyleId>
              </a:tblPr>
              <a:tblGrid>
                <a:gridCol w="6203014"/>
                <a:gridCol w="1527067"/>
                <a:gridCol w="1742272"/>
                <a:gridCol w="1542011"/>
              </a:tblGrid>
              <a:tr h="168266">
                <a:tc>
                  <a:txBody>
                    <a:bodyPr/>
                    <a:lstStyle/>
                    <a:p>
                      <a:pPr algn="ctr" fontAlgn="b"/>
                      <a:r>
                        <a:rPr lang="es-CR" sz="1100" u="none" strike="noStrike" dirty="0">
                          <a:effectLst/>
                        </a:rPr>
                        <a:t>OFICINA DE COORDINACIÓN DE PRUEBAS </a:t>
                      </a:r>
                      <a:endParaRPr lang="es-CR" sz="1100" b="0" i="0" u="none" strike="noStrike" dirty="0">
                        <a:solidFill>
                          <a:srgbClr val="2683C6"/>
                        </a:solidFill>
                        <a:effectLst/>
                        <a:latin typeface="Century Gothic" panose="020B0502020202020204" pitchFamily="34" charset="0"/>
                      </a:endParaRPr>
                    </a:p>
                  </a:txBody>
                  <a:tcPr marL="3831" marR="3831" marT="3831" marB="0" anchor="b"/>
                </a:tc>
                <a:tc>
                  <a:txBody>
                    <a:bodyPr/>
                    <a:lstStyle/>
                    <a:p>
                      <a:pPr algn="l" fontAlgn="b"/>
                      <a:endParaRPr lang="es-CR" sz="1000" b="0" i="0" u="none" strike="noStrike">
                        <a:solidFill>
                          <a:srgbClr val="000000"/>
                        </a:solidFill>
                        <a:effectLst/>
                        <a:latin typeface="Calibri" panose="020F0502020204030204" pitchFamily="34" charset="0"/>
                      </a:endParaRPr>
                    </a:p>
                  </a:txBody>
                  <a:tcPr marL="3831" marR="3831" marT="3831" marB="0" anchor="b"/>
                </a:tc>
                <a:tc>
                  <a:txBody>
                    <a:bodyPr/>
                    <a:lstStyle/>
                    <a:p>
                      <a:pPr algn="l" fontAlgn="b"/>
                      <a:endParaRPr lang="es-CR" sz="1000" b="0" i="0" u="none" strike="noStrike">
                        <a:solidFill>
                          <a:srgbClr val="000000"/>
                        </a:solidFill>
                        <a:effectLst/>
                        <a:latin typeface="Calibri" panose="020F0502020204030204" pitchFamily="34" charset="0"/>
                      </a:endParaRPr>
                    </a:p>
                  </a:txBody>
                  <a:tcPr marL="3831" marR="3831" marT="3831" marB="0" anchor="b"/>
                </a:tc>
                <a:tc>
                  <a:txBody>
                    <a:bodyPr/>
                    <a:lstStyle/>
                    <a:p>
                      <a:pPr algn="l" fontAlgn="b"/>
                      <a:endParaRPr lang="es-CR" sz="1000" b="0" i="0" u="none" strike="noStrike">
                        <a:solidFill>
                          <a:srgbClr val="000000"/>
                        </a:solidFill>
                        <a:effectLst/>
                        <a:latin typeface="Calibri" panose="020F0502020204030204" pitchFamily="34" charset="0"/>
                      </a:endParaRPr>
                    </a:p>
                  </a:txBody>
                  <a:tcPr marL="3831" marR="3831" marT="3831" marB="0" anchor="b"/>
                </a:tc>
              </a:tr>
              <a:tr h="153311">
                <a:tc>
                  <a:txBody>
                    <a:bodyPr/>
                    <a:lstStyle/>
                    <a:p>
                      <a:pPr algn="l" fontAlgn="b"/>
                      <a:endParaRPr lang="es-CR" sz="1000" b="0" i="0" u="none" strike="noStrike">
                        <a:solidFill>
                          <a:srgbClr val="000000"/>
                        </a:solidFill>
                        <a:effectLst/>
                        <a:latin typeface="Calibri" panose="020F0502020204030204" pitchFamily="34" charset="0"/>
                      </a:endParaRPr>
                    </a:p>
                  </a:txBody>
                  <a:tcPr marL="3831" marR="3831" marT="3831" marB="0" anchor="b"/>
                </a:tc>
                <a:tc>
                  <a:txBody>
                    <a:bodyPr/>
                    <a:lstStyle/>
                    <a:p>
                      <a:pPr algn="l" fontAlgn="b"/>
                      <a:endParaRPr lang="es-CR" sz="1000" b="0" i="0" u="none" strike="noStrike">
                        <a:solidFill>
                          <a:srgbClr val="000000"/>
                        </a:solidFill>
                        <a:effectLst/>
                        <a:latin typeface="Calibri" panose="020F0502020204030204" pitchFamily="34" charset="0"/>
                      </a:endParaRPr>
                    </a:p>
                  </a:txBody>
                  <a:tcPr marL="3831" marR="3831" marT="3831" marB="0" anchor="b"/>
                </a:tc>
                <a:tc>
                  <a:txBody>
                    <a:bodyPr/>
                    <a:lstStyle/>
                    <a:p>
                      <a:pPr algn="l" fontAlgn="b"/>
                      <a:endParaRPr lang="es-CR" sz="1000" b="0" i="0" u="none" strike="noStrike">
                        <a:solidFill>
                          <a:srgbClr val="000000"/>
                        </a:solidFill>
                        <a:effectLst/>
                        <a:latin typeface="Calibri" panose="020F0502020204030204" pitchFamily="34" charset="0"/>
                      </a:endParaRPr>
                    </a:p>
                  </a:txBody>
                  <a:tcPr marL="3831" marR="3831" marT="3831" marB="0" anchor="b"/>
                </a:tc>
                <a:tc>
                  <a:txBody>
                    <a:bodyPr/>
                    <a:lstStyle/>
                    <a:p>
                      <a:pPr algn="l" fontAlgn="b"/>
                      <a:endParaRPr lang="es-CR" sz="1000" b="0" i="0" u="none" strike="noStrike">
                        <a:solidFill>
                          <a:srgbClr val="000000"/>
                        </a:solidFill>
                        <a:effectLst/>
                        <a:latin typeface="Calibri" panose="020F0502020204030204" pitchFamily="34" charset="0"/>
                      </a:endParaRPr>
                    </a:p>
                  </a:txBody>
                  <a:tcPr marL="3831" marR="3831" marT="3831" marB="0" anchor="b"/>
                </a:tc>
              </a:tr>
              <a:tr h="168266">
                <a:tc>
                  <a:txBody>
                    <a:bodyPr/>
                    <a:lstStyle/>
                    <a:p>
                      <a:pPr algn="l" fontAlgn="b"/>
                      <a:endParaRPr lang="es-CR" sz="1000" b="0" i="0" u="none" strike="noStrike">
                        <a:solidFill>
                          <a:srgbClr val="000000"/>
                        </a:solidFill>
                        <a:effectLst/>
                        <a:latin typeface="Calibri" panose="020F0502020204030204" pitchFamily="34" charset="0"/>
                      </a:endParaRPr>
                    </a:p>
                  </a:txBody>
                  <a:tcPr marL="3831" marR="3831" marT="3831" marB="0" anchor="b"/>
                </a:tc>
                <a:tc>
                  <a:txBody>
                    <a:bodyPr/>
                    <a:lstStyle/>
                    <a:p>
                      <a:pPr algn="ctr" fontAlgn="b"/>
                      <a:r>
                        <a:rPr lang="es-CR" sz="1100" b="1" u="none" strike="noStrike" dirty="0">
                          <a:effectLst/>
                        </a:rPr>
                        <a:t>2016</a:t>
                      </a:r>
                      <a:endParaRPr lang="es-CR" sz="1100" b="1" i="0" u="none" strike="noStrike" dirty="0">
                        <a:solidFill>
                          <a:srgbClr val="000000"/>
                        </a:solidFill>
                        <a:effectLst/>
                        <a:latin typeface="Calibri" panose="020F0502020204030204" pitchFamily="34" charset="0"/>
                      </a:endParaRPr>
                    </a:p>
                  </a:txBody>
                  <a:tcPr marL="3831" marR="3831" marT="3831" marB="0" anchor="b"/>
                </a:tc>
                <a:tc>
                  <a:txBody>
                    <a:bodyPr/>
                    <a:lstStyle/>
                    <a:p>
                      <a:pPr algn="ctr" fontAlgn="b"/>
                      <a:r>
                        <a:rPr lang="es-CR" sz="1100" b="1" u="none" strike="noStrike" dirty="0">
                          <a:effectLst/>
                        </a:rPr>
                        <a:t>2017 Dic</a:t>
                      </a:r>
                      <a:endParaRPr lang="es-CR" sz="1100" b="1" i="0" u="none" strike="noStrike" dirty="0">
                        <a:solidFill>
                          <a:srgbClr val="000000"/>
                        </a:solidFill>
                        <a:effectLst/>
                        <a:latin typeface="Calibri" panose="020F0502020204030204" pitchFamily="34" charset="0"/>
                      </a:endParaRPr>
                    </a:p>
                  </a:txBody>
                  <a:tcPr marL="3831" marR="3831" marT="3831" marB="0" anchor="b"/>
                </a:tc>
                <a:tc>
                  <a:txBody>
                    <a:bodyPr/>
                    <a:lstStyle/>
                    <a:p>
                      <a:pPr algn="ctr" fontAlgn="b"/>
                      <a:r>
                        <a:rPr lang="es-CR" sz="1100" b="1" u="none" strike="noStrike" dirty="0">
                          <a:effectLst/>
                        </a:rPr>
                        <a:t>2018 Dic</a:t>
                      </a:r>
                      <a:endParaRPr lang="es-CR" sz="1100" b="1" i="0" u="none" strike="noStrike" dirty="0">
                        <a:solidFill>
                          <a:srgbClr val="000000"/>
                        </a:solidFill>
                        <a:effectLst/>
                        <a:latin typeface="Calibri" panose="020F0502020204030204" pitchFamily="34" charset="0"/>
                      </a:endParaRPr>
                    </a:p>
                  </a:txBody>
                  <a:tcPr marL="3831" marR="3831" marT="3831" marB="0" anchor="b"/>
                </a:tc>
              </a:tr>
              <a:tr h="168266">
                <a:tc>
                  <a:txBody>
                    <a:bodyPr/>
                    <a:lstStyle/>
                    <a:p>
                      <a:pPr algn="l" rtl="0" fontAlgn="ctr"/>
                      <a:r>
                        <a:rPr lang="es-CR" sz="1100" u="none" strike="noStrike">
                          <a:effectLst/>
                        </a:rPr>
                        <a:t>Solicitud de Record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458</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333</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0</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Solicitud de Reconocimiento de materias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83</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129</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136</a:t>
                      </a:r>
                      <a:endParaRPr lang="es-CR" sz="1100" b="0" i="0" u="none" strike="noStrike">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dirty="0">
                          <a:effectLst/>
                        </a:rPr>
                        <a:t>Solicitud de  constancias </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68</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71</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18</a:t>
                      </a:r>
                      <a:endParaRPr lang="es-CR" sz="1100" b="0" i="0" u="none" strike="noStrike">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Solicitud de  títulos y reposición de títulos</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371</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452</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396</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Solicitud de certificaciones</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265</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311</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278</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Solicitud de Reconocimiento de título</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9</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10</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8</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Devolución  de cuadernillos</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738</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445</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275</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Entrega de certificaciones de conclusión</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202</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367</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263</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Envió de Matrículas de Naturalización</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12</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7</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25</a:t>
                      </a:r>
                      <a:endParaRPr lang="es-CR" sz="1100" b="0" i="0" u="none" strike="noStrike">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Reconocimiento de naturalización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8</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2</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pt-BR" sz="1100" u="none" strike="noStrike">
                          <a:effectLst/>
                        </a:rPr>
                        <a:t>Trámite de Recursos de Revocatoria</a:t>
                      </a:r>
                      <a:endParaRPr lang="pt-B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170</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94</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14</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Oficios</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158</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123</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124</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Acuso de recibido de Títulos</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77</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61</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63</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Llamadas telefónicas  por procesos varios</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3,715</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4,356</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2,465</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Pruebas de Aptitud de Preescolar</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37</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0</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0</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Matrícula de II ciclo</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247</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733</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211</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Entrega de resultados II Ciclo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125</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75</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dirty="0">
                          <a:effectLst/>
                        </a:rPr>
                        <a:t>Matrícula de III ciclo</a:t>
                      </a:r>
                      <a:endParaRPr lang="es-CR" sz="1100" b="0" i="0" u="none" strike="noStrike" dirty="0">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1,054</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1,438</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1,164</a:t>
                      </a:r>
                      <a:endParaRPr lang="es-CR" sz="1100" b="0" i="0" u="none" strike="noStrike">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Entrega de resultados III Ciclo</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570</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315</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Matrícula  de BXM</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3,412</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2,646</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2,735</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Entrega de resultados BxM</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1,197</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1,151</a:t>
                      </a:r>
                      <a:endParaRPr lang="es-CR" sz="1100" b="0" i="0" u="none" strike="noStrike">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Matricula Bachillerato a tu Medida</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620</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174</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000" u="none" strike="noStrike">
                          <a:effectLst/>
                        </a:rPr>
                        <a:t>Entrega de resultados de Bachillerato a tu Medida </a:t>
                      </a:r>
                      <a:endParaRPr lang="es-CR" sz="10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122</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0</a:t>
                      </a:r>
                      <a:endParaRPr lang="es-CR" sz="1100" b="0" i="0" u="none" strike="noStrike">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Matrícula de Bachillerato por EDAD</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570</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620</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645</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Entrega de resultados EDAD</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 </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575</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469</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Matrícula Prueba 1 y  Prueba 2</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21</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40</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37</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68266">
                <a:tc>
                  <a:txBody>
                    <a:bodyPr/>
                    <a:lstStyle/>
                    <a:p>
                      <a:pPr algn="l" rtl="0" fontAlgn="ctr"/>
                      <a:r>
                        <a:rPr lang="es-CR" sz="1100" u="none" strike="noStrike">
                          <a:effectLst/>
                        </a:rPr>
                        <a:t>Usuarios atendidos en la ventanilla</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2,737</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a:effectLst/>
                        </a:rPr>
                        <a:t>3,551</a:t>
                      </a:r>
                      <a:endParaRPr lang="es-CR" sz="1100" b="0" i="0" u="none" strike="noStrike">
                        <a:solidFill>
                          <a:srgbClr val="000000"/>
                        </a:solidFill>
                        <a:effectLst/>
                        <a:latin typeface="Century Gothic" panose="020B0502020202020204" pitchFamily="34" charset="0"/>
                      </a:endParaRPr>
                    </a:p>
                  </a:txBody>
                  <a:tcPr marL="3831" marR="3831" marT="3831" marB="0" anchor="ctr"/>
                </a:tc>
                <a:tc>
                  <a:txBody>
                    <a:bodyPr/>
                    <a:lstStyle/>
                    <a:p>
                      <a:pPr algn="r" rtl="0" fontAlgn="ctr"/>
                      <a:r>
                        <a:rPr lang="es-CR" sz="1100" u="none" strike="noStrike" dirty="0">
                          <a:effectLst/>
                        </a:rPr>
                        <a:t>3,525</a:t>
                      </a:r>
                      <a:endParaRPr lang="es-CR" sz="1100" b="0" i="0" u="none" strike="noStrike" dirty="0">
                        <a:solidFill>
                          <a:srgbClr val="000000"/>
                        </a:solidFill>
                        <a:effectLst/>
                        <a:latin typeface="Century Gothic" panose="020B0502020202020204" pitchFamily="34" charset="0"/>
                      </a:endParaRPr>
                    </a:p>
                  </a:txBody>
                  <a:tcPr marL="3831" marR="3831" marT="3831" marB="0" anchor="ctr"/>
                </a:tc>
              </a:tr>
              <a:tr h="183221">
                <a:tc>
                  <a:txBody>
                    <a:bodyPr/>
                    <a:lstStyle/>
                    <a:p>
                      <a:pPr algn="l" rtl="0" fontAlgn="ctr"/>
                      <a:r>
                        <a:rPr lang="es-CR" sz="1200" b="1" u="none" strike="noStrike" dirty="0">
                          <a:effectLst/>
                        </a:rPr>
                        <a:t>Total </a:t>
                      </a:r>
                      <a:endParaRPr lang="es-CR" sz="1200" b="1" i="0" u="none" strike="noStrike" dirty="0">
                        <a:solidFill>
                          <a:srgbClr val="000000"/>
                        </a:solidFill>
                        <a:effectLst/>
                        <a:latin typeface="Century Gothic" panose="020B0502020202020204" pitchFamily="34" charset="0"/>
                      </a:endParaRPr>
                    </a:p>
                  </a:txBody>
                  <a:tcPr marL="3831" marR="3831" marT="3831" marB="0" anchor="ctr">
                    <a:solidFill>
                      <a:schemeClr val="accent4">
                        <a:lumMod val="60000"/>
                        <a:lumOff val="40000"/>
                      </a:schemeClr>
                    </a:solidFill>
                  </a:tcPr>
                </a:tc>
                <a:tc>
                  <a:txBody>
                    <a:bodyPr/>
                    <a:lstStyle/>
                    <a:p>
                      <a:pPr algn="r" rtl="0" fontAlgn="ctr"/>
                      <a:r>
                        <a:rPr lang="es-CR" sz="1200" b="1" u="none" strike="noStrike" dirty="0">
                          <a:effectLst/>
                        </a:rPr>
                        <a:t>14,404</a:t>
                      </a:r>
                      <a:endParaRPr lang="es-CR" sz="1200" b="1" i="0" u="none" strike="noStrike" dirty="0">
                        <a:solidFill>
                          <a:srgbClr val="000000"/>
                        </a:solidFill>
                        <a:effectLst/>
                        <a:latin typeface="Century Gothic" panose="020B0502020202020204" pitchFamily="34" charset="0"/>
                      </a:endParaRPr>
                    </a:p>
                  </a:txBody>
                  <a:tcPr marL="3831" marR="3831" marT="3831" marB="0" anchor="ctr">
                    <a:solidFill>
                      <a:schemeClr val="accent4">
                        <a:lumMod val="60000"/>
                        <a:lumOff val="40000"/>
                      </a:schemeClr>
                    </a:solidFill>
                  </a:tcPr>
                </a:tc>
                <a:tc>
                  <a:txBody>
                    <a:bodyPr/>
                    <a:lstStyle/>
                    <a:p>
                      <a:pPr algn="r" rtl="0" fontAlgn="ctr"/>
                      <a:r>
                        <a:rPr lang="es-CR" sz="1200" b="1" u="none" strike="noStrike" dirty="0">
                          <a:effectLst/>
                        </a:rPr>
                        <a:t>          19,004 </a:t>
                      </a:r>
                      <a:endParaRPr lang="es-CR" sz="1200" b="1" i="0" u="none" strike="noStrike" dirty="0">
                        <a:solidFill>
                          <a:srgbClr val="000000"/>
                        </a:solidFill>
                        <a:effectLst/>
                        <a:latin typeface="Century Gothic" panose="020B0502020202020204" pitchFamily="34" charset="0"/>
                      </a:endParaRPr>
                    </a:p>
                  </a:txBody>
                  <a:tcPr marL="3831" marR="3831" marT="3831" marB="0" anchor="ctr">
                    <a:solidFill>
                      <a:schemeClr val="accent4">
                        <a:lumMod val="60000"/>
                        <a:lumOff val="40000"/>
                      </a:schemeClr>
                    </a:solidFill>
                  </a:tcPr>
                </a:tc>
                <a:tc>
                  <a:txBody>
                    <a:bodyPr/>
                    <a:lstStyle/>
                    <a:p>
                      <a:pPr algn="r" rtl="0" fontAlgn="ctr"/>
                      <a:r>
                        <a:rPr lang="es-CR" sz="1200" b="1" u="none" strike="noStrike" dirty="0">
                          <a:effectLst/>
                        </a:rPr>
                        <a:t>      14,568 </a:t>
                      </a:r>
                      <a:endParaRPr lang="es-CR" sz="1200" b="1" i="0" u="none" strike="noStrike" dirty="0">
                        <a:solidFill>
                          <a:srgbClr val="000000"/>
                        </a:solidFill>
                        <a:effectLst/>
                        <a:latin typeface="Century Gothic" panose="020B0502020202020204" pitchFamily="34" charset="0"/>
                      </a:endParaRPr>
                    </a:p>
                  </a:txBody>
                  <a:tcPr marL="3831" marR="3831" marT="3831" marB="0" anchor="ctr">
                    <a:solidFill>
                      <a:schemeClr val="accent4">
                        <a:lumMod val="60000"/>
                        <a:lumOff val="40000"/>
                      </a:schemeClr>
                    </a:solidFill>
                  </a:tcPr>
                </a:tc>
              </a:tr>
            </a:tbl>
          </a:graphicData>
        </a:graphic>
      </p:graphicFrame>
    </p:spTree>
    <p:extLst>
      <p:ext uri="{BB962C8B-B14F-4D97-AF65-F5344CB8AC3E}">
        <p14:creationId xmlns:p14="http://schemas.microsoft.com/office/powerpoint/2010/main" val="4153592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758952"/>
            <a:ext cx="10952018" cy="3566160"/>
          </a:xfrm>
        </p:spPr>
        <p:txBody>
          <a:bodyPr>
            <a:normAutofit fontScale="90000"/>
          </a:bodyPr>
          <a:lstStyle/>
          <a:p>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smtClean="0">
                <a:solidFill>
                  <a:schemeClr val="accent2"/>
                </a:solidFill>
              </a:rPr>
              <a:t>Proceso </a:t>
            </a:r>
            <a:r>
              <a:rPr lang="es-CR" sz="6600" dirty="0">
                <a:solidFill>
                  <a:schemeClr val="accent2"/>
                </a:solidFill>
              </a:rPr>
              <a:t>de </a:t>
            </a:r>
            <a:r>
              <a:rPr lang="es-CR" sz="6600" dirty="0" smtClean="0">
                <a:solidFill>
                  <a:schemeClr val="accent2"/>
                </a:solidFill>
              </a:rPr>
              <a:t>Gestion </a:t>
            </a:r>
            <a:r>
              <a:rPr lang="es-CR" sz="6600" dirty="0" err="1" smtClean="0">
                <a:solidFill>
                  <a:schemeClr val="accent2"/>
                </a:solidFill>
              </a:rPr>
              <a:t>Adm</a:t>
            </a:r>
            <a:r>
              <a:rPr lang="es-CR" sz="6600" dirty="0" smtClean="0">
                <a:solidFill>
                  <a:schemeClr val="accent2"/>
                </a:solidFill>
              </a:rPr>
              <a:t>. y </a:t>
            </a:r>
            <a:r>
              <a:rPr lang="es-CR" sz="6600" dirty="0" err="1" smtClean="0">
                <a:solidFill>
                  <a:schemeClr val="accent2"/>
                </a:solidFill>
              </a:rPr>
              <a:t>Serv</a:t>
            </a:r>
            <a:r>
              <a:rPr lang="es-CR" sz="6600" dirty="0" smtClean="0">
                <a:solidFill>
                  <a:schemeClr val="accent2"/>
                </a:solidFill>
              </a:rPr>
              <a:t>. Apoyo </a:t>
            </a:r>
            <a:endParaRPr lang="es-CR" sz="6600" dirty="0">
              <a:solidFill>
                <a:srgbClr val="FFC000"/>
              </a:solidFill>
            </a:endParaRPr>
          </a:p>
        </p:txBody>
      </p:sp>
    </p:spTree>
    <p:extLst>
      <p:ext uri="{BB962C8B-B14F-4D97-AF65-F5344CB8AC3E}">
        <p14:creationId xmlns:p14="http://schemas.microsoft.com/office/powerpoint/2010/main" val="2089242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smtClean="0"/>
              <a:t>Tramites</a:t>
            </a:r>
            <a:endParaRPr lang="es-CR" dirty="0"/>
          </a:p>
        </p:txBody>
      </p:sp>
      <p:sp>
        <p:nvSpPr>
          <p:cNvPr id="3" name="Marcador de contenido 2"/>
          <p:cNvSpPr>
            <a:spLocks noGrp="1"/>
          </p:cNvSpPr>
          <p:nvPr>
            <p:ph idx="1"/>
          </p:nvPr>
        </p:nvSpPr>
        <p:spPr>
          <a:xfrm>
            <a:off x="1761309" y="1976363"/>
            <a:ext cx="7772656" cy="3711743"/>
          </a:xfrm>
        </p:spPr>
        <p:txBody>
          <a:bodyPr>
            <a:normAutofit/>
          </a:bodyPr>
          <a:lstStyle/>
          <a:p>
            <a:pPr>
              <a:buFont typeface="Wingdings" panose="05000000000000000000" pitchFamily="2" charset="2"/>
              <a:buChar char="v"/>
            </a:pPr>
            <a:r>
              <a:rPr lang="es-CR" sz="2200" dirty="0" smtClean="0"/>
              <a:t>Control de Bienes/Mobiliario</a:t>
            </a:r>
          </a:p>
          <a:p>
            <a:pPr>
              <a:buFont typeface="Wingdings" panose="05000000000000000000" pitchFamily="2" charset="2"/>
              <a:buChar char="v"/>
            </a:pPr>
            <a:r>
              <a:rPr lang="es-CR" sz="2200" dirty="0" smtClean="0"/>
              <a:t>POA/Presupuesto</a:t>
            </a:r>
          </a:p>
          <a:p>
            <a:pPr>
              <a:buFont typeface="Wingdings" panose="05000000000000000000" pitchFamily="2" charset="2"/>
              <a:buChar char="v"/>
            </a:pPr>
            <a:r>
              <a:rPr lang="es-CR" sz="2200" dirty="0" smtClean="0"/>
              <a:t>Expediente de personal</a:t>
            </a:r>
          </a:p>
          <a:p>
            <a:pPr>
              <a:buFont typeface="Wingdings" panose="05000000000000000000" pitchFamily="2" charset="2"/>
              <a:buChar char="v"/>
            </a:pPr>
            <a:r>
              <a:rPr lang="es-CR" sz="2200" dirty="0" smtClean="0"/>
              <a:t>Servicios Generales (Guardas, Conserjes)</a:t>
            </a:r>
          </a:p>
          <a:p>
            <a:pPr>
              <a:buFont typeface="Wingdings" panose="05000000000000000000" pitchFamily="2" charset="2"/>
              <a:buChar char="v"/>
            </a:pPr>
            <a:r>
              <a:rPr lang="es-CR" sz="2200" dirty="0" smtClean="0"/>
              <a:t>Mantenimiento Equipo y Edificio</a:t>
            </a:r>
          </a:p>
          <a:p>
            <a:pPr>
              <a:buFont typeface="Wingdings" panose="05000000000000000000" pitchFamily="2" charset="2"/>
              <a:buChar char="v"/>
            </a:pPr>
            <a:r>
              <a:rPr lang="es-CR" sz="2200" dirty="0" smtClean="0"/>
              <a:t>Servicios Públicos (pagos)</a:t>
            </a:r>
          </a:p>
          <a:p>
            <a:endParaRPr lang="es-CR" sz="2200" dirty="0" smtClean="0"/>
          </a:p>
          <a:p>
            <a:pPr marL="0" indent="0">
              <a:buNone/>
            </a:pPr>
            <a:endParaRPr lang="es-CR" sz="2200" dirty="0"/>
          </a:p>
        </p:txBody>
      </p:sp>
    </p:spTree>
    <p:extLst>
      <p:ext uri="{BB962C8B-B14F-4D97-AF65-F5344CB8AC3E}">
        <p14:creationId xmlns:p14="http://schemas.microsoft.com/office/powerpoint/2010/main" val="4261493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33144"/>
            <a:ext cx="7698377" cy="1171113"/>
          </a:xfrm>
        </p:spPr>
        <p:txBody>
          <a:bodyPr>
            <a:normAutofit/>
          </a:bodyPr>
          <a:lstStyle/>
          <a:p>
            <a:r>
              <a:rPr lang="es-CR" sz="3600" dirty="0" smtClean="0">
                <a:solidFill>
                  <a:schemeClr val="accent1">
                    <a:lumMod val="50000"/>
                  </a:schemeClr>
                </a:solidFill>
              </a:rPr>
              <a:t>Promedio de llamadas 372/m</a:t>
            </a:r>
            <a:br>
              <a:rPr lang="es-CR" sz="3600" dirty="0" smtClean="0">
                <a:solidFill>
                  <a:schemeClr val="accent1">
                    <a:lumMod val="50000"/>
                  </a:schemeClr>
                </a:solidFill>
              </a:rPr>
            </a:br>
            <a:r>
              <a:rPr lang="es-CR" sz="3600" dirty="0" smtClean="0">
                <a:solidFill>
                  <a:schemeClr val="accent1">
                    <a:lumMod val="50000"/>
                  </a:schemeClr>
                </a:solidFill>
              </a:rPr>
              <a:t>Promedio de Visitas   1.148/m</a:t>
            </a:r>
            <a:endParaRPr lang="es-CR" sz="3600" dirty="0">
              <a:solidFill>
                <a:schemeClr val="accent1">
                  <a:lumMod val="50000"/>
                </a:schemeClr>
              </a:solidFill>
            </a:endParaRPr>
          </a:p>
        </p:txBody>
      </p:sp>
      <p:graphicFrame>
        <p:nvGraphicFramePr>
          <p:cNvPr id="6" name="Marcador de contenido 5"/>
          <p:cNvGraphicFramePr>
            <a:graphicFrameLocks noGrp="1"/>
          </p:cNvGraphicFramePr>
          <p:nvPr>
            <p:ph idx="1"/>
            <p:extLst/>
          </p:nvPr>
        </p:nvGraphicFramePr>
        <p:xfrm>
          <a:off x="227112" y="1683901"/>
          <a:ext cx="4867402" cy="4514844"/>
        </p:xfrm>
        <a:graphic>
          <a:graphicData uri="http://schemas.openxmlformats.org/drawingml/2006/table">
            <a:tbl>
              <a:tblPr>
                <a:tableStyleId>{5C22544A-7EE6-4342-B048-85BDC9FD1C3A}</a:tableStyleId>
              </a:tblPr>
              <a:tblGrid>
                <a:gridCol w="717610"/>
                <a:gridCol w="1638543"/>
                <a:gridCol w="1096106"/>
                <a:gridCol w="1415143"/>
              </a:tblGrid>
              <a:tr h="287337">
                <a:tc>
                  <a:txBody>
                    <a:bodyPr/>
                    <a:lstStyle/>
                    <a:p>
                      <a:pPr algn="ctr" fontAlgn="ctr"/>
                      <a:r>
                        <a:rPr lang="es-CR" sz="1900" u="none" strike="noStrike" dirty="0">
                          <a:effectLst/>
                        </a:rPr>
                        <a:t> </a:t>
                      </a:r>
                      <a:endParaRPr lang="es-CR" sz="1900" b="0" i="0" u="none" strike="noStrike" dirty="0">
                        <a:solidFill>
                          <a:srgbClr val="000000"/>
                        </a:solidFill>
                        <a:effectLst/>
                        <a:latin typeface="Calibri" panose="020F0502020204030204" pitchFamily="34" charset="0"/>
                      </a:endParaRPr>
                    </a:p>
                  </a:txBody>
                  <a:tcPr marL="0" marR="0" marT="0" marB="0" vert="wordArtVert" anchor="ctr"/>
                </a:tc>
                <a:tc>
                  <a:txBody>
                    <a:bodyPr/>
                    <a:lstStyle/>
                    <a:p>
                      <a:pPr algn="l" fontAlgn="b"/>
                      <a:r>
                        <a:rPr lang="es-CR" sz="1700" u="none" strike="noStrike">
                          <a:effectLst/>
                        </a:rPr>
                        <a:t>Mes</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R" sz="1700" u="none" strike="noStrike">
                          <a:effectLst/>
                        </a:rPr>
                        <a:t>Total Llamadas</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s-CR" sz="1700" u="none" strike="noStrike">
                          <a:effectLst/>
                        </a:rPr>
                        <a:t>Total de Visitantes</a:t>
                      </a:r>
                      <a:endParaRPr lang="es-CR" sz="1700" b="0" i="0" u="none" strike="noStrike">
                        <a:solidFill>
                          <a:srgbClr val="000000"/>
                        </a:solidFill>
                        <a:effectLst/>
                        <a:latin typeface="Calibri" panose="020F0502020204030204" pitchFamily="34" charset="0"/>
                      </a:endParaRPr>
                    </a:p>
                  </a:txBody>
                  <a:tcPr marL="0" marR="0" marT="0" marB="0" anchor="b"/>
                </a:tc>
              </a:tr>
              <a:tr h="287337">
                <a:tc rowSpan="13">
                  <a:txBody>
                    <a:bodyPr/>
                    <a:lstStyle/>
                    <a:p>
                      <a:pPr algn="ctr" fontAlgn="ctr"/>
                      <a:r>
                        <a:rPr lang="es-CR" sz="1900" b="1" u="none" strike="noStrike" dirty="0">
                          <a:effectLst/>
                        </a:rPr>
                        <a:t>2018</a:t>
                      </a:r>
                      <a:endParaRPr lang="es-CR" sz="1900" b="1" i="0" u="none" strike="noStrike" dirty="0">
                        <a:solidFill>
                          <a:srgbClr val="000000"/>
                        </a:solidFill>
                        <a:effectLst/>
                        <a:latin typeface="Calibri" panose="020F0502020204030204" pitchFamily="34" charset="0"/>
                      </a:endParaRPr>
                    </a:p>
                  </a:txBody>
                  <a:tcPr marL="0" marR="0" marT="0" marB="0" vert="wordArtVert" anchor="ctr"/>
                </a:tc>
                <a:tc>
                  <a:txBody>
                    <a:bodyPr/>
                    <a:lstStyle/>
                    <a:p>
                      <a:pPr algn="l" fontAlgn="b"/>
                      <a:r>
                        <a:rPr lang="es-CR" sz="1700" u="none" strike="noStrike">
                          <a:effectLst/>
                        </a:rPr>
                        <a:t>Enero</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R" sz="1700" u="none" strike="noStrike">
                          <a:effectLst/>
                        </a:rPr>
                        <a:t> </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R" sz="1700" u="none" strike="noStrike">
                          <a:effectLst/>
                        </a:rPr>
                        <a:t> </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Febrero</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R" sz="1700" u="none" strike="noStrike">
                          <a:effectLst/>
                        </a:rPr>
                        <a:t> </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R" sz="1700" u="none" strike="noStrike">
                          <a:effectLst/>
                        </a:rPr>
                        <a:t> </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Marzo</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615</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339</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Abril</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1283</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1146</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Mayo</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1051</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2175</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Junio</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1020</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1932</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Julio</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496</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1474</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Agosto</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R" sz="1700" u="none" strike="noStrike">
                          <a:effectLst/>
                        </a:rPr>
                        <a:t> </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1855</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Septiembre</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R" sz="1700" u="none" strike="noStrike">
                          <a:effectLst/>
                        </a:rPr>
                        <a:t> </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1167</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Octubre</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R" sz="1700" u="none" strike="noStrike">
                          <a:effectLst/>
                        </a:rPr>
                        <a:t> </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1476</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Noviembre</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R" sz="1700" u="none" strike="noStrike">
                          <a:effectLst/>
                        </a:rPr>
                        <a:t> </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1601</a:t>
                      </a:r>
                      <a:endParaRPr lang="es-CR" sz="1700" b="0" i="0" u="none" strike="noStrike">
                        <a:solidFill>
                          <a:srgbClr val="000000"/>
                        </a:solidFill>
                        <a:effectLst/>
                        <a:latin typeface="Calibri" panose="020F0502020204030204" pitchFamily="34" charset="0"/>
                      </a:endParaRPr>
                    </a:p>
                  </a:txBody>
                  <a:tcPr marL="0" marR="0" marT="0" marB="0" anchor="b"/>
                </a:tc>
              </a:tr>
              <a:tr h="287337">
                <a:tc vMerge="1">
                  <a:txBody>
                    <a:bodyPr/>
                    <a:lstStyle/>
                    <a:p>
                      <a:endParaRPr lang="es-CR"/>
                    </a:p>
                  </a:txBody>
                  <a:tcPr/>
                </a:tc>
                <a:tc>
                  <a:txBody>
                    <a:bodyPr/>
                    <a:lstStyle/>
                    <a:p>
                      <a:pPr algn="l" fontAlgn="b"/>
                      <a:r>
                        <a:rPr lang="es-CR" sz="1700" u="none" strike="noStrike">
                          <a:effectLst/>
                        </a:rPr>
                        <a:t>Diciembre</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R" sz="1700" u="none" strike="noStrike">
                          <a:effectLst/>
                        </a:rPr>
                        <a:t> </a:t>
                      </a:r>
                      <a:endParaRPr lang="es-CR" sz="17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R" sz="1700" u="none" strike="noStrike">
                          <a:effectLst/>
                        </a:rPr>
                        <a:t>618</a:t>
                      </a:r>
                      <a:endParaRPr lang="es-CR" sz="1700" b="0" i="0" u="none" strike="noStrike">
                        <a:solidFill>
                          <a:srgbClr val="000000"/>
                        </a:solidFill>
                        <a:effectLst/>
                        <a:latin typeface="Calibri" panose="020F0502020204030204" pitchFamily="34" charset="0"/>
                      </a:endParaRPr>
                    </a:p>
                  </a:txBody>
                  <a:tcPr marL="0" marR="0" marT="0" marB="0" anchor="b"/>
                </a:tc>
              </a:tr>
              <a:tr h="352697">
                <a:tc vMerge="1">
                  <a:txBody>
                    <a:bodyPr/>
                    <a:lstStyle/>
                    <a:p>
                      <a:endParaRPr lang="es-CR"/>
                    </a:p>
                  </a:txBody>
                  <a:tcPr/>
                </a:tc>
                <a:tc>
                  <a:txBody>
                    <a:bodyPr/>
                    <a:lstStyle/>
                    <a:p>
                      <a:pPr algn="ctr" fontAlgn="b"/>
                      <a:r>
                        <a:rPr lang="es-CR" sz="1800" b="1" u="none" strike="noStrike" dirty="0">
                          <a:effectLst/>
                        </a:rPr>
                        <a:t>Total</a:t>
                      </a:r>
                      <a:endParaRPr lang="es-CR"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R" sz="1800" b="1" u="none" strike="noStrike" dirty="0">
                          <a:effectLst/>
                        </a:rPr>
                        <a:t>                         4,465 </a:t>
                      </a:r>
                      <a:endParaRPr lang="es-CR" sz="18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s-CR" sz="1800" b="1" u="none" strike="noStrike" dirty="0">
                          <a:effectLst/>
                        </a:rPr>
                        <a:t>                       13,783 </a:t>
                      </a:r>
                      <a:endParaRPr lang="es-CR" sz="1800" b="1"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7" name="Gráfico 6">
            <a:extLst>
              <a:ext uri="{FF2B5EF4-FFF2-40B4-BE49-F238E27FC236}">
                <a16:creationId xmlns:lc="http://schemas.openxmlformats.org/drawingml/2006/lockedCanvas" xmlns:a16="http://schemas.microsoft.com/office/drawing/2014/main" xmlns="" xmlns:xdr="http://schemas.openxmlformats.org/drawingml/2006/spreadsheetDrawing" id="{00000000-0008-0000-0200-000002000000}"/>
              </a:ext>
            </a:extLst>
          </p:cNvPr>
          <p:cNvGraphicFramePr>
            <a:graphicFrameLocks/>
          </p:cNvGraphicFramePr>
          <p:nvPr>
            <p:extLst/>
          </p:nvPr>
        </p:nvGraphicFramePr>
        <p:xfrm>
          <a:off x="5268686" y="1846829"/>
          <a:ext cx="6120492" cy="4107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872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solidFill>
                  <a:schemeClr val="accent1">
                    <a:lumMod val="50000"/>
                  </a:schemeClr>
                </a:solidFill>
              </a:rPr>
              <a:t>I</a:t>
            </a:r>
            <a:r>
              <a:rPr lang="es-CR" dirty="0" smtClean="0">
                <a:solidFill>
                  <a:schemeClr val="accent1">
                    <a:lumMod val="50000"/>
                  </a:schemeClr>
                </a:solidFill>
              </a:rPr>
              <a:t>ngeniero en Informatica </a:t>
            </a:r>
            <a:endParaRPr lang="es-CR" dirty="0">
              <a:solidFill>
                <a:schemeClr val="accent1">
                  <a:lumMod val="50000"/>
                </a:schemeClr>
              </a:solidFill>
            </a:endParaRPr>
          </a:p>
        </p:txBody>
      </p:sp>
      <p:sp>
        <p:nvSpPr>
          <p:cNvPr id="3" name="Marcador de contenido 2"/>
          <p:cNvSpPr>
            <a:spLocks noGrp="1"/>
          </p:cNvSpPr>
          <p:nvPr>
            <p:ph idx="1"/>
          </p:nvPr>
        </p:nvSpPr>
        <p:spPr>
          <a:xfrm>
            <a:off x="1630680" y="2009019"/>
            <a:ext cx="7676606" cy="3466495"/>
          </a:xfrm>
        </p:spPr>
        <p:txBody>
          <a:bodyPr>
            <a:normAutofit/>
          </a:bodyPr>
          <a:lstStyle/>
          <a:p>
            <a:pPr>
              <a:buFont typeface="Wingdings" panose="05000000000000000000" pitchFamily="2" charset="2"/>
              <a:buChar char="v"/>
            </a:pPr>
            <a:r>
              <a:rPr lang="es-CR" sz="2400" dirty="0" smtClean="0"/>
              <a:t>  Apertura </a:t>
            </a:r>
            <a:r>
              <a:rPr lang="es-CR" sz="2400" dirty="0"/>
              <a:t>o cambio de contraseña de correo </a:t>
            </a:r>
            <a:r>
              <a:rPr lang="es-CR" sz="2800" b="1" dirty="0"/>
              <a:t>775</a:t>
            </a:r>
            <a:r>
              <a:rPr lang="es-CR" sz="2400" dirty="0"/>
              <a:t> solicitudes</a:t>
            </a:r>
            <a:r>
              <a:rPr lang="es-CR" sz="2400" dirty="0" smtClean="0"/>
              <a:t>.</a:t>
            </a:r>
          </a:p>
          <a:p>
            <a:pPr>
              <a:buFont typeface="Wingdings" panose="05000000000000000000" pitchFamily="2" charset="2"/>
              <a:buChar char="v"/>
            </a:pPr>
            <a:endParaRPr lang="es-CR" sz="2400" dirty="0"/>
          </a:p>
          <a:p>
            <a:pPr>
              <a:buFont typeface="Wingdings" panose="05000000000000000000" pitchFamily="2" charset="2"/>
              <a:buChar char="v"/>
            </a:pPr>
            <a:r>
              <a:rPr lang="es-CR" sz="2400" dirty="0" smtClean="0"/>
              <a:t>  Solicitudes </a:t>
            </a:r>
            <a:r>
              <a:rPr lang="es-CR" sz="2400" dirty="0"/>
              <a:t>de ayuda vía </a:t>
            </a:r>
            <a:r>
              <a:rPr lang="es-CR" sz="2400" dirty="0" smtClean="0"/>
              <a:t>GPLI  </a:t>
            </a:r>
            <a:r>
              <a:rPr lang="es-CR" sz="2800" b="1" dirty="0"/>
              <a:t>551</a:t>
            </a:r>
            <a:r>
              <a:rPr lang="es-CR" sz="2400" dirty="0"/>
              <a:t> solicitudes registrada </a:t>
            </a:r>
            <a:r>
              <a:rPr lang="es-CR" sz="2400" dirty="0" smtClean="0"/>
              <a:t>(+ </a:t>
            </a:r>
            <a:r>
              <a:rPr lang="es-CR" sz="2400" dirty="0"/>
              <a:t>solicitudes que no se </a:t>
            </a:r>
            <a:r>
              <a:rPr lang="es-CR" sz="2400" dirty="0" smtClean="0"/>
              <a:t>registran)</a:t>
            </a:r>
            <a:endParaRPr lang="es-CR" sz="2400" dirty="0"/>
          </a:p>
          <a:p>
            <a:endParaRPr lang="es-CR" sz="2400" dirty="0"/>
          </a:p>
        </p:txBody>
      </p:sp>
    </p:spTree>
    <p:extLst>
      <p:ext uri="{BB962C8B-B14F-4D97-AF65-F5344CB8AC3E}">
        <p14:creationId xmlns:p14="http://schemas.microsoft.com/office/powerpoint/2010/main" val="125629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smtClean="0"/>
              <a:t>Total de trámites/año</a:t>
            </a:r>
            <a:endParaRPr lang="es-CR" dirty="0"/>
          </a:p>
        </p:txBody>
      </p:sp>
      <p:sp>
        <p:nvSpPr>
          <p:cNvPr id="3" name="Marcador de contenido 2"/>
          <p:cNvSpPr>
            <a:spLocks noGrp="1"/>
          </p:cNvSpPr>
          <p:nvPr>
            <p:ph idx="1"/>
          </p:nvPr>
        </p:nvSpPr>
        <p:spPr>
          <a:xfrm>
            <a:off x="1803862" y="1824952"/>
            <a:ext cx="9449493" cy="4023360"/>
          </a:xfrm>
        </p:spPr>
        <p:txBody>
          <a:bodyPr>
            <a:normAutofit fontScale="92500" lnSpcReduction="10000"/>
          </a:bodyPr>
          <a:lstStyle/>
          <a:p>
            <a:r>
              <a:rPr lang="es-CR" sz="2800" dirty="0" smtClean="0">
                <a:solidFill>
                  <a:schemeClr val="accent3">
                    <a:lumMod val="50000"/>
                  </a:schemeClr>
                </a:solidFill>
              </a:rPr>
              <a:t>Monto aprox. presupuestos  ¢ 4,455 </a:t>
            </a:r>
            <a:r>
              <a:rPr lang="es-CR" sz="2800" dirty="0" err="1" smtClean="0">
                <a:solidFill>
                  <a:schemeClr val="accent3">
                    <a:lumMod val="50000"/>
                  </a:schemeClr>
                </a:solidFill>
              </a:rPr>
              <a:t>mlls</a:t>
            </a:r>
            <a:r>
              <a:rPr lang="es-CR" sz="2800" dirty="0" smtClean="0">
                <a:solidFill>
                  <a:schemeClr val="accent3">
                    <a:lumMod val="50000"/>
                  </a:schemeClr>
                </a:solidFill>
              </a:rPr>
              <a:t>  ($7.3) </a:t>
            </a:r>
          </a:p>
          <a:p>
            <a:endParaRPr lang="es-CR" sz="2800" dirty="0" smtClean="0">
              <a:solidFill>
                <a:schemeClr val="accent3">
                  <a:lumMod val="50000"/>
                </a:schemeClr>
              </a:solidFill>
            </a:endParaRPr>
          </a:p>
          <a:p>
            <a:r>
              <a:rPr lang="es-CR" sz="2800" dirty="0" smtClean="0">
                <a:solidFill>
                  <a:schemeClr val="accent3">
                    <a:lumMod val="50000"/>
                  </a:schemeClr>
                </a:solidFill>
              </a:rPr>
              <a:t>RRHH                                         14,251</a:t>
            </a:r>
          </a:p>
          <a:p>
            <a:r>
              <a:rPr lang="es-CR" sz="2800" dirty="0" smtClean="0">
                <a:solidFill>
                  <a:schemeClr val="accent3">
                    <a:lumMod val="50000"/>
                  </a:schemeClr>
                </a:solidFill>
              </a:rPr>
              <a:t>Juntas                                       </a:t>
            </a:r>
            <a:r>
              <a:rPr lang="es-CR" sz="2800" dirty="0">
                <a:solidFill>
                  <a:schemeClr val="accent3">
                    <a:lumMod val="50000"/>
                  </a:schemeClr>
                </a:solidFill>
              </a:rPr>
              <a:t> </a:t>
            </a:r>
            <a:r>
              <a:rPr lang="es-CR" sz="2800" dirty="0" smtClean="0">
                <a:solidFill>
                  <a:schemeClr val="accent3">
                    <a:lumMod val="50000"/>
                  </a:schemeClr>
                </a:solidFill>
              </a:rPr>
              <a:t> 8,155</a:t>
            </a:r>
          </a:p>
          <a:p>
            <a:r>
              <a:rPr lang="es-CR" sz="2800" dirty="0" smtClean="0">
                <a:solidFill>
                  <a:schemeClr val="accent3">
                    <a:lumMod val="50000"/>
                  </a:schemeClr>
                </a:solidFill>
              </a:rPr>
              <a:t>Pruebas Nacionales                14,568</a:t>
            </a:r>
          </a:p>
          <a:p>
            <a:r>
              <a:rPr lang="es-CR" sz="2800" dirty="0" smtClean="0">
                <a:solidFill>
                  <a:schemeClr val="accent3">
                    <a:lumMod val="50000"/>
                  </a:schemeClr>
                </a:solidFill>
              </a:rPr>
              <a:t>Llamadas Visitas                      18,248</a:t>
            </a:r>
          </a:p>
          <a:p>
            <a:endParaRPr lang="es-CR" sz="2800" dirty="0">
              <a:solidFill>
                <a:schemeClr val="accent3">
                  <a:lumMod val="50000"/>
                </a:schemeClr>
              </a:solidFill>
            </a:endParaRPr>
          </a:p>
          <a:p>
            <a:r>
              <a:rPr lang="es-CR" sz="3500" b="1" dirty="0" smtClean="0">
                <a:solidFill>
                  <a:schemeClr val="accent3">
                    <a:lumMod val="50000"/>
                  </a:schemeClr>
                </a:solidFill>
                <a:effectLst>
                  <a:outerShdw blurRad="38100" dist="38100" dir="2700000" algn="tl">
                    <a:srgbClr val="000000">
                      <a:alpha val="43137"/>
                    </a:srgbClr>
                  </a:outerShdw>
                </a:effectLst>
              </a:rPr>
              <a:t>Total                               55.222   </a:t>
            </a:r>
            <a:endParaRPr lang="es-CR" sz="3500" b="1" dirty="0">
              <a:solidFill>
                <a:schemeClr val="accent3">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634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7280" y="758952"/>
            <a:ext cx="10058400" cy="2462230"/>
          </a:xfrm>
        </p:spPr>
        <p:txBody>
          <a:bodyPr/>
          <a:lstStyle/>
          <a:p>
            <a:r>
              <a:rPr lang="es-CR" dirty="0" smtClean="0">
                <a:solidFill>
                  <a:schemeClr val="accent2">
                    <a:lumMod val="75000"/>
                  </a:schemeClr>
                </a:solidFill>
              </a:rPr>
              <a:t>Capacitación RRHH</a:t>
            </a:r>
            <a:endParaRPr lang="es-CR" dirty="0">
              <a:solidFill>
                <a:schemeClr val="accent2">
                  <a:lumMod val="75000"/>
                </a:schemeClr>
              </a:solidFill>
            </a:endParaRPr>
          </a:p>
        </p:txBody>
      </p:sp>
    </p:spTree>
    <p:extLst>
      <p:ext uri="{BB962C8B-B14F-4D97-AF65-F5344CB8AC3E}">
        <p14:creationId xmlns:p14="http://schemas.microsoft.com/office/powerpoint/2010/main" val="1952540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8442" y="659171"/>
            <a:ext cx="10058400" cy="691647"/>
          </a:xfrm>
        </p:spPr>
        <p:txBody>
          <a:bodyPr>
            <a:normAutofit fontScale="90000"/>
          </a:bodyPr>
          <a:lstStyle/>
          <a:p>
            <a:pPr algn="ctr"/>
            <a:r>
              <a:rPr lang="es-CR" dirty="0"/>
              <a:t>Jornadas Laborares</a:t>
            </a:r>
          </a:p>
        </p:txBody>
      </p:sp>
      <p:sp>
        <p:nvSpPr>
          <p:cNvPr id="3" name="Marcador de contenido 2"/>
          <p:cNvSpPr>
            <a:spLocks noGrp="1"/>
          </p:cNvSpPr>
          <p:nvPr>
            <p:ph idx="1"/>
          </p:nvPr>
        </p:nvSpPr>
        <p:spPr>
          <a:xfrm>
            <a:off x="1218877" y="1432955"/>
            <a:ext cx="9717529" cy="4499759"/>
          </a:xfrm>
        </p:spPr>
        <p:txBody>
          <a:bodyPr>
            <a:noAutofit/>
          </a:bodyPr>
          <a:lstStyle/>
          <a:p>
            <a:pPr marL="0" indent="0">
              <a:buNone/>
            </a:pPr>
            <a:endParaRPr lang="es-CR" sz="1600" b="1" i="1" dirty="0" smtClean="0"/>
          </a:p>
          <a:p>
            <a:r>
              <a:rPr lang="es-CR" sz="1600" i="1" dirty="0" smtClean="0"/>
              <a:t>Agentes </a:t>
            </a:r>
            <a:r>
              <a:rPr lang="es-CR" sz="1600" i="1" dirty="0"/>
              <a:t>de </a:t>
            </a:r>
            <a:r>
              <a:rPr lang="es-CR" sz="1600" b="1" i="1" dirty="0"/>
              <a:t>Seguridad y Vigilancia y Auxiliares </a:t>
            </a:r>
            <a:r>
              <a:rPr lang="es-CR" sz="1600" i="1" dirty="0"/>
              <a:t>de Vigilancia del Ministerio de Educación Pública</a:t>
            </a:r>
            <a:endParaRPr lang="es-CR" sz="1600" i="1" u="sng" dirty="0" smtClean="0"/>
          </a:p>
          <a:p>
            <a:r>
              <a:rPr lang="es-CR" sz="1600" b="1" i="1" dirty="0" smtClean="0"/>
              <a:t>Circular DM-0014-04-2018 del 03 de abril del 2018</a:t>
            </a:r>
            <a:endParaRPr lang="es-CR" sz="1600" b="1" i="1" dirty="0"/>
          </a:p>
          <a:p>
            <a:endParaRPr lang="es-CR" sz="1600" b="1" i="1" dirty="0" smtClean="0"/>
          </a:p>
          <a:p>
            <a:r>
              <a:rPr lang="es-CR" sz="1600" i="1" dirty="0" smtClean="0"/>
              <a:t>Reglamente de Servicio </a:t>
            </a:r>
            <a:r>
              <a:rPr lang="es-CR" sz="1600" i="1" dirty="0"/>
              <a:t>de </a:t>
            </a:r>
            <a:r>
              <a:rPr lang="es-CR" sz="1600" b="1" i="1" dirty="0"/>
              <a:t>Trabajadores de Comedores </a:t>
            </a:r>
            <a:r>
              <a:rPr lang="es-CR" sz="1600" i="1" dirty="0"/>
              <a:t>Escolares de las Instituciones Educativas Especiales</a:t>
            </a:r>
          </a:p>
          <a:p>
            <a:r>
              <a:rPr lang="es-CR" sz="1600" b="1" i="1" u="sng" dirty="0"/>
              <a:t>Artículo 25</a:t>
            </a:r>
            <a:r>
              <a:rPr lang="es-CR" sz="1600" dirty="0"/>
              <a:t>.—La jornada de trabajo de los trabajadores de los comedores escolares será de </a:t>
            </a:r>
            <a:r>
              <a:rPr lang="es-CR" sz="1600" b="1" dirty="0"/>
              <a:t>ocho horas diarias y cuarenta y cuatro </a:t>
            </a:r>
            <a:r>
              <a:rPr lang="es-CR" sz="1600" b="1" dirty="0" smtClean="0"/>
              <a:t>semanales</a:t>
            </a:r>
          </a:p>
          <a:p>
            <a:r>
              <a:rPr lang="es-CR" sz="1600" i="1" dirty="0"/>
              <a:t>Reglamento de </a:t>
            </a:r>
            <a:r>
              <a:rPr lang="es-CR" sz="1600" b="1" i="1" dirty="0"/>
              <a:t>Servicio de Conserjería </a:t>
            </a:r>
            <a:r>
              <a:rPr lang="es-CR" sz="1600" i="1" dirty="0"/>
              <a:t>de las Instituciones Educativas Oficiales</a:t>
            </a:r>
            <a:endParaRPr lang="es-CR" sz="1600" i="1" dirty="0" smtClean="0"/>
          </a:p>
          <a:p>
            <a:r>
              <a:rPr lang="es-CR" sz="1600" b="1" i="1" u="sng" dirty="0"/>
              <a:t>Artículo 24.</a:t>
            </a:r>
            <a:r>
              <a:rPr lang="es-CR" sz="1600" dirty="0"/>
              <a:t>-La jornada de trabajo de los conserjes de las instituciones educativas que dependan del Ministerio de Educación Pública, </a:t>
            </a:r>
            <a:r>
              <a:rPr lang="es-CR" sz="1600" b="1" dirty="0"/>
              <a:t>será de ocho horas diarias de lunes a viernes pero deberá completarse una jornada semanal de cuarenta y dos horas. </a:t>
            </a:r>
            <a:r>
              <a:rPr lang="es-CR" sz="1600" dirty="0"/>
              <a:t>La jornada nocturna y mixta se regularán por lo establecido en el </a:t>
            </a:r>
            <a:r>
              <a:rPr lang="es-CR" sz="1600" b="1" dirty="0"/>
              <a:t>Código de Trabajo</a:t>
            </a:r>
            <a:r>
              <a:rPr lang="es-CR" sz="1600" dirty="0"/>
              <a:t>.</a:t>
            </a:r>
            <a:endParaRPr lang="es-CR" sz="1600" dirty="0" smtClean="0"/>
          </a:p>
        </p:txBody>
      </p:sp>
    </p:spTree>
    <p:extLst>
      <p:ext uri="{BB962C8B-B14F-4D97-AF65-F5344CB8AC3E}">
        <p14:creationId xmlns:p14="http://schemas.microsoft.com/office/powerpoint/2010/main" val="285052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R" sz="5600" dirty="0" smtClean="0"/>
              <a:t>Total trámites  DSAF</a:t>
            </a:r>
            <a:r>
              <a:rPr lang="es-CR" sz="5600" dirty="0"/>
              <a:t/>
            </a:r>
            <a:br>
              <a:rPr lang="es-CR" sz="5600" dirty="0"/>
            </a:br>
            <a:r>
              <a:rPr lang="es-CR" sz="5600" dirty="0">
                <a:solidFill>
                  <a:srgbClr val="0070C0"/>
                </a:solidFill>
              </a:rPr>
              <a:t>Ministerio de Educación</a:t>
            </a:r>
            <a:br>
              <a:rPr lang="es-CR" sz="5600" dirty="0">
                <a:solidFill>
                  <a:srgbClr val="0070C0"/>
                </a:solidFill>
              </a:rPr>
            </a:br>
            <a:r>
              <a:rPr lang="es-CR" sz="5600" dirty="0" smtClean="0">
                <a:solidFill>
                  <a:srgbClr val="FFC000"/>
                </a:solidFill>
              </a:rPr>
              <a:t>DREO/DSAF            </a:t>
            </a:r>
            <a:r>
              <a:rPr lang="es-CR" sz="3200" dirty="0" smtClean="0">
                <a:solidFill>
                  <a:srgbClr val="FFC000"/>
                </a:solidFill>
              </a:rPr>
              <a:t>(Decreto # 35513)</a:t>
            </a:r>
            <a:endParaRPr lang="es-CR" sz="5600" dirty="0">
              <a:solidFill>
                <a:srgbClr val="FFC000"/>
              </a:solidFill>
            </a:endParaRPr>
          </a:p>
        </p:txBody>
      </p:sp>
      <p:sp>
        <p:nvSpPr>
          <p:cNvPr id="4" name="Subtítulo 3"/>
          <p:cNvSpPr>
            <a:spLocks noGrp="1"/>
          </p:cNvSpPr>
          <p:nvPr>
            <p:ph type="subTitle" idx="1"/>
          </p:nvPr>
        </p:nvSpPr>
        <p:spPr/>
        <p:txBody>
          <a:bodyPr/>
          <a:lstStyle/>
          <a:p>
            <a:pPr algn="r"/>
            <a:r>
              <a:rPr lang="es-CR" dirty="0" smtClean="0"/>
              <a:t> 2019</a:t>
            </a:r>
            <a:endParaRPr lang="es-CR" dirty="0"/>
          </a:p>
        </p:txBody>
      </p:sp>
    </p:spTree>
    <p:extLst>
      <p:ext uri="{BB962C8B-B14F-4D97-AF65-F5344CB8AC3E}">
        <p14:creationId xmlns:p14="http://schemas.microsoft.com/office/powerpoint/2010/main" val="511718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Categorías Profesionales</a:t>
            </a:r>
          </a:p>
        </p:txBody>
      </p:sp>
      <p:sp>
        <p:nvSpPr>
          <p:cNvPr id="3" name="Marcador de contenido 2"/>
          <p:cNvSpPr>
            <a:spLocks noGrp="1"/>
          </p:cNvSpPr>
          <p:nvPr>
            <p:ph idx="1"/>
          </p:nvPr>
        </p:nvSpPr>
        <p:spPr/>
        <p:txBody>
          <a:bodyPr>
            <a:normAutofit fontScale="92500" lnSpcReduction="10000"/>
          </a:bodyPr>
          <a:lstStyle/>
          <a:p>
            <a:endParaRPr lang="es-CR" dirty="0" smtClean="0"/>
          </a:p>
          <a:p>
            <a:r>
              <a:rPr lang="es-CR" dirty="0" smtClean="0"/>
              <a:t>Únicamente se realizan tres tipos de categorías:</a:t>
            </a:r>
          </a:p>
          <a:p>
            <a:endParaRPr lang="es-CR" dirty="0"/>
          </a:p>
          <a:p>
            <a:r>
              <a:rPr lang="es-CR" b="1" dirty="0" smtClean="0"/>
              <a:t>PT: </a:t>
            </a:r>
            <a:r>
              <a:rPr lang="es-CR" dirty="0" smtClean="0"/>
              <a:t>Profesores de primaria en I y II Ciclos (PEGB1, sin especialidad o Religión).</a:t>
            </a:r>
          </a:p>
          <a:p>
            <a:r>
              <a:rPr lang="es-CR" b="1" dirty="0" smtClean="0"/>
              <a:t>MT: </a:t>
            </a:r>
            <a:r>
              <a:rPr lang="es-CR" dirty="0" smtClean="0"/>
              <a:t>Profesores de Secundaria (PEM).</a:t>
            </a:r>
          </a:p>
          <a:p>
            <a:r>
              <a:rPr lang="es-CR" b="1" dirty="0" smtClean="0"/>
              <a:t>KT: </a:t>
            </a:r>
            <a:r>
              <a:rPr lang="es-CR" dirty="0" smtClean="0"/>
              <a:t>Profesores de Prescolar.</a:t>
            </a:r>
          </a:p>
          <a:p>
            <a:endParaRPr lang="es-CR" dirty="0"/>
          </a:p>
          <a:p>
            <a:pPr algn="ctr"/>
            <a:r>
              <a:rPr lang="es-CR" dirty="0" smtClean="0"/>
              <a:t>IMPORTANTE,  no se realizan los siguientes grupos:</a:t>
            </a:r>
          </a:p>
          <a:p>
            <a:endParaRPr lang="es-CR" dirty="0"/>
          </a:p>
          <a:p>
            <a:pPr algn="ctr"/>
            <a:r>
              <a:rPr lang="es-CR" b="1" i="1" u="sng" dirty="0" smtClean="0"/>
              <a:t>VT (Profesionales Técnicos), ET (Profesionales de Enseñanza Especial)</a:t>
            </a:r>
            <a:endParaRPr lang="es-CR" b="1" i="1" u="sng" dirty="0"/>
          </a:p>
        </p:txBody>
      </p:sp>
    </p:spTree>
    <p:extLst>
      <p:ext uri="{BB962C8B-B14F-4D97-AF65-F5344CB8AC3E}">
        <p14:creationId xmlns:p14="http://schemas.microsoft.com/office/powerpoint/2010/main" val="3543110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Pluses (beneficios, carrera profesional, años de servicio, </a:t>
            </a:r>
            <a:r>
              <a:rPr lang="es-CR" dirty="0" err="1"/>
              <a:t>etc</a:t>
            </a:r>
            <a:r>
              <a:rPr lang="es-CR" dirty="0"/>
              <a:t>)</a:t>
            </a:r>
          </a:p>
        </p:txBody>
      </p:sp>
      <p:sp>
        <p:nvSpPr>
          <p:cNvPr id="3" name="Marcador de contenido 2"/>
          <p:cNvSpPr>
            <a:spLocks noGrp="1"/>
          </p:cNvSpPr>
          <p:nvPr>
            <p:ph idx="1"/>
          </p:nvPr>
        </p:nvSpPr>
        <p:spPr>
          <a:xfrm>
            <a:off x="1097280" y="1921934"/>
            <a:ext cx="10058400" cy="4023360"/>
          </a:xfrm>
        </p:spPr>
        <p:txBody>
          <a:bodyPr/>
          <a:lstStyle/>
          <a:p>
            <a:r>
              <a:rPr lang="es-CR" b="1" i="1" u="sng" dirty="0" smtClean="0"/>
              <a:t>Carrera profesional</a:t>
            </a:r>
            <a:r>
              <a:rPr lang="es-CR" dirty="0" smtClean="0"/>
              <a:t>:</a:t>
            </a:r>
          </a:p>
          <a:p>
            <a:r>
              <a:rPr lang="es-CR" dirty="0" smtClean="0"/>
              <a:t>Se paga únicamente a los profesionales COLEGIADOS que tiene un nombramiento de </a:t>
            </a:r>
            <a:r>
              <a:rPr lang="es-CR" b="1" dirty="0" smtClean="0"/>
              <a:t>más de 4 meses </a:t>
            </a:r>
            <a:r>
              <a:rPr lang="es-CR" dirty="0" smtClean="0"/>
              <a:t>continuos sin cortes. </a:t>
            </a:r>
          </a:p>
          <a:p>
            <a:r>
              <a:rPr lang="es-CR" b="1" i="1" u="sng" dirty="0" smtClean="0"/>
              <a:t>Pago de Excelentes de Carrera </a:t>
            </a:r>
            <a:r>
              <a:rPr lang="es-CR" b="1" i="1" u="sng" dirty="0"/>
              <a:t>profesional</a:t>
            </a:r>
            <a:r>
              <a:rPr lang="es-CR" dirty="0"/>
              <a:t>:</a:t>
            </a:r>
          </a:p>
          <a:p>
            <a:r>
              <a:rPr lang="es-CR" dirty="0"/>
              <a:t>Se paga </a:t>
            </a:r>
            <a:r>
              <a:rPr lang="es-CR" dirty="0" smtClean="0"/>
              <a:t>por cada año laborado a los funcionarios que tiene una calificación de </a:t>
            </a:r>
            <a:r>
              <a:rPr lang="es-CR" b="1" dirty="0" smtClean="0"/>
              <a:t>excelente o muy bueno </a:t>
            </a:r>
            <a:r>
              <a:rPr lang="es-CR" dirty="0" smtClean="0"/>
              <a:t>y que laboraron el </a:t>
            </a:r>
            <a:r>
              <a:rPr lang="es-CR" b="1" dirty="0" smtClean="0"/>
              <a:t>año completo</a:t>
            </a:r>
            <a:r>
              <a:rPr lang="es-CR" dirty="0" smtClean="0"/>
              <a:t>. </a:t>
            </a:r>
            <a:endParaRPr lang="es-CR" dirty="0"/>
          </a:p>
          <a:p>
            <a:pPr marL="0" indent="0">
              <a:buNone/>
            </a:pPr>
            <a:r>
              <a:rPr lang="es-CR" dirty="0" smtClean="0"/>
              <a:t> </a:t>
            </a:r>
            <a:r>
              <a:rPr lang="es-CR" b="1" i="1" u="sng" dirty="0" smtClean="0"/>
              <a:t>Años de Servicio</a:t>
            </a:r>
            <a:r>
              <a:rPr lang="es-CR" dirty="0" smtClean="0"/>
              <a:t>: </a:t>
            </a:r>
          </a:p>
          <a:p>
            <a:pPr marL="0" indent="0">
              <a:buNone/>
            </a:pPr>
            <a:r>
              <a:rPr lang="es-CR" dirty="0" smtClean="0"/>
              <a:t> Se cancela cada año laborado </a:t>
            </a:r>
            <a:r>
              <a:rPr lang="es-CR" b="1" dirty="0" smtClean="0"/>
              <a:t>automáticamente</a:t>
            </a:r>
            <a:r>
              <a:rPr lang="es-CR" dirty="0" smtClean="0"/>
              <a:t> a partir de la fecha en la            </a:t>
            </a:r>
            <a:r>
              <a:rPr lang="es-CR" b="1" dirty="0" smtClean="0"/>
              <a:t>que se ingresa </a:t>
            </a:r>
            <a:r>
              <a:rPr lang="es-CR" dirty="0" smtClean="0"/>
              <a:t>en el MEP</a:t>
            </a:r>
          </a:p>
          <a:p>
            <a:pPr marL="0" indent="0">
              <a:buNone/>
            </a:pPr>
            <a:endParaRPr lang="es-CR" dirty="0"/>
          </a:p>
        </p:txBody>
      </p:sp>
    </p:spTree>
    <p:extLst>
      <p:ext uri="{BB962C8B-B14F-4D97-AF65-F5344CB8AC3E}">
        <p14:creationId xmlns:p14="http://schemas.microsoft.com/office/powerpoint/2010/main" val="1174301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Desconcentración, (trámites que se realiza a nivel Regional)</a:t>
            </a:r>
          </a:p>
        </p:txBody>
      </p:sp>
      <p:sp>
        <p:nvSpPr>
          <p:cNvPr id="3" name="Marcador de contenido 2"/>
          <p:cNvSpPr>
            <a:spLocks noGrp="1"/>
          </p:cNvSpPr>
          <p:nvPr>
            <p:ph idx="1"/>
          </p:nvPr>
        </p:nvSpPr>
        <p:spPr>
          <a:xfrm>
            <a:off x="1097280" y="1845733"/>
            <a:ext cx="10058400" cy="4217609"/>
          </a:xfrm>
        </p:spPr>
        <p:txBody>
          <a:bodyPr>
            <a:noAutofit/>
          </a:bodyPr>
          <a:lstStyle/>
          <a:p>
            <a:r>
              <a:rPr lang="es-CR" sz="1600" dirty="0" smtClean="0"/>
              <a:t>Apertura de Expediente</a:t>
            </a:r>
          </a:p>
          <a:p>
            <a:r>
              <a:rPr lang="es-CR" sz="1600" dirty="0" smtClean="0"/>
              <a:t>Apertura de Expediente de Carrera profesional, Ajustes de Carrera, Excelentes</a:t>
            </a:r>
          </a:p>
          <a:p>
            <a:r>
              <a:rPr lang="es-CR" sz="1600" dirty="0" smtClean="0"/>
              <a:t>Problemas de pago actuales</a:t>
            </a:r>
          </a:p>
          <a:p>
            <a:r>
              <a:rPr lang="es-CR" sz="1600" dirty="0" smtClean="0"/>
              <a:t>Dedicación Exclusiva </a:t>
            </a:r>
          </a:p>
          <a:p>
            <a:r>
              <a:rPr lang="es-CR" sz="1600" dirty="0" smtClean="0"/>
              <a:t>Grupos profesionales (</a:t>
            </a:r>
            <a:r>
              <a:rPr lang="es-CR" sz="1600" b="1" i="1" u="sng" dirty="0" smtClean="0"/>
              <a:t>OJO NO LOS VT ni los ET</a:t>
            </a:r>
            <a:r>
              <a:rPr lang="es-CR" sz="1600" dirty="0" smtClean="0"/>
              <a:t>), Constancia de Grupos para Nombramientos </a:t>
            </a:r>
          </a:p>
          <a:p>
            <a:r>
              <a:rPr lang="es-CR" sz="1600" dirty="0" smtClean="0"/>
              <a:t>Tramite de licencias</a:t>
            </a:r>
          </a:p>
          <a:p>
            <a:r>
              <a:rPr lang="es-CR" sz="1600" dirty="0" smtClean="0"/>
              <a:t>Aval de títulos</a:t>
            </a:r>
          </a:p>
          <a:p>
            <a:r>
              <a:rPr lang="es-CR" sz="1600" dirty="0" smtClean="0"/>
              <a:t>Cambio de Cuenta Cliente</a:t>
            </a:r>
          </a:p>
          <a:p>
            <a:r>
              <a:rPr lang="es-CR" sz="1600" dirty="0" smtClean="0"/>
              <a:t>Impresión de certificación de Años, Desgloses, Constancias, P22</a:t>
            </a:r>
          </a:p>
          <a:p>
            <a:r>
              <a:rPr lang="es-CR" sz="1600" dirty="0" smtClean="0"/>
              <a:t>Estudio de Anuales (solo es el estudio de lo que tiene, según la cantidad de años laborados con lo que le pagan)</a:t>
            </a:r>
          </a:p>
          <a:p>
            <a:r>
              <a:rPr lang="es-CR" sz="1600" dirty="0" smtClean="0"/>
              <a:t>Incapacidades del INS y la CCSS</a:t>
            </a:r>
          </a:p>
          <a:p>
            <a:endParaRPr lang="es-CR" sz="1600" dirty="0" smtClean="0"/>
          </a:p>
          <a:p>
            <a:endParaRPr lang="es-CR" sz="2400" dirty="0"/>
          </a:p>
        </p:txBody>
      </p:sp>
    </p:spTree>
    <p:extLst>
      <p:ext uri="{BB962C8B-B14F-4D97-AF65-F5344CB8AC3E}">
        <p14:creationId xmlns:p14="http://schemas.microsoft.com/office/powerpoint/2010/main" val="174063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86841" y="494334"/>
            <a:ext cx="8381839" cy="945549"/>
          </a:xfrm>
        </p:spPr>
        <p:txBody>
          <a:bodyPr>
            <a:normAutofit fontScale="90000"/>
          </a:bodyPr>
          <a:lstStyle/>
          <a:p>
            <a:pPr algn="ctr"/>
            <a:r>
              <a:rPr lang="es-CR" dirty="0" smtClean="0"/>
              <a:t>Incapacidades </a:t>
            </a:r>
            <a:r>
              <a:rPr lang="es-CR" b="1" dirty="0" smtClean="0">
                <a:solidFill>
                  <a:srgbClr val="FF0000"/>
                </a:solidFill>
              </a:rPr>
              <a:t>CCSS</a:t>
            </a:r>
            <a:r>
              <a:rPr lang="es-CR" dirty="0" smtClean="0"/>
              <a:t> </a:t>
            </a:r>
            <a:br>
              <a:rPr lang="es-CR" dirty="0" smtClean="0"/>
            </a:br>
            <a:r>
              <a:rPr lang="es-CR" sz="3100" dirty="0"/>
              <a:t>(Requerimiento</a:t>
            </a:r>
            <a:r>
              <a:rPr lang="es-CR" sz="3100" dirty="0" smtClean="0"/>
              <a:t>, incapacidad, declaración</a:t>
            </a:r>
            <a:r>
              <a:rPr lang="es-CR" sz="3100" dirty="0"/>
              <a:t>)</a:t>
            </a:r>
            <a:br>
              <a:rPr lang="es-CR" sz="3100" dirty="0"/>
            </a:br>
            <a:r>
              <a:rPr lang="es-CR" sz="3600" dirty="0">
                <a:solidFill>
                  <a:schemeClr val="accent2"/>
                </a:solidFill>
              </a:rPr>
              <a:t>s</a:t>
            </a:r>
            <a:r>
              <a:rPr lang="es-CR" sz="3600" dirty="0" smtClean="0">
                <a:solidFill>
                  <a:schemeClr val="accent2"/>
                </a:solidFill>
              </a:rPr>
              <a:t>erviciosadmfinan.Occidente@mep.go.cr</a:t>
            </a:r>
            <a:endParaRPr lang="es-CR" sz="3600" dirty="0">
              <a:solidFill>
                <a:schemeClr val="accent2"/>
              </a:solidFill>
            </a:endParaRPr>
          </a:p>
        </p:txBody>
      </p:sp>
      <p:pic>
        <p:nvPicPr>
          <p:cNvPr id="5" name="Imagen 4"/>
          <p:cNvPicPr>
            <a:picLocks noChangeAspect="1"/>
          </p:cNvPicPr>
          <p:nvPr/>
        </p:nvPicPr>
        <p:blipFill>
          <a:blip r:embed="rId2"/>
          <a:stretch>
            <a:fillRect/>
          </a:stretch>
        </p:blipFill>
        <p:spPr>
          <a:xfrm>
            <a:off x="4354395" y="1894795"/>
            <a:ext cx="3922935" cy="4274706"/>
          </a:xfrm>
          <a:prstGeom prst="rect">
            <a:avLst/>
          </a:prstGeom>
        </p:spPr>
      </p:pic>
      <p:pic>
        <p:nvPicPr>
          <p:cNvPr id="6" name="Imagen 5"/>
          <p:cNvPicPr>
            <a:picLocks noChangeAspect="1"/>
          </p:cNvPicPr>
          <p:nvPr/>
        </p:nvPicPr>
        <p:blipFill>
          <a:blip r:embed="rId3"/>
          <a:stretch>
            <a:fillRect/>
          </a:stretch>
        </p:blipFill>
        <p:spPr>
          <a:xfrm>
            <a:off x="90730" y="1778084"/>
            <a:ext cx="4492264" cy="2011528"/>
          </a:xfrm>
          <a:prstGeom prst="rect">
            <a:avLst/>
          </a:prstGeom>
        </p:spPr>
      </p:pic>
      <p:pic>
        <p:nvPicPr>
          <p:cNvPr id="7" name="Imagen 6"/>
          <p:cNvPicPr>
            <a:picLocks noChangeAspect="1"/>
          </p:cNvPicPr>
          <p:nvPr/>
        </p:nvPicPr>
        <p:blipFill>
          <a:blip r:embed="rId4"/>
          <a:stretch>
            <a:fillRect/>
          </a:stretch>
        </p:blipFill>
        <p:spPr>
          <a:xfrm>
            <a:off x="8143662" y="1778084"/>
            <a:ext cx="3368632" cy="4508127"/>
          </a:xfrm>
          <a:prstGeom prst="rect">
            <a:avLst/>
          </a:prstGeom>
        </p:spPr>
      </p:pic>
    </p:spTree>
    <p:extLst>
      <p:ext uri="{BB962C8B-B14F-4D97-AF65-F5344CB8AC3E}">
        <p14:creationId xmlns:p14="http://schemas.microsoft.com/office/powerpoint/2010/main" val="2541321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112" y="220206"/>
            <a:ext cx="11394600" cy="1046417"/>
          </a:xfrm>
        </p:spPr>
        <p:txBody>
          <a:bodyPr>
            <a:normAutofit fontScale="90000"/>
          </a:bodyPr>
          <a:lstStyle/>
          <a:p>
            <a:r>
              <a:rPr lang="es-CR" dirty="0" smtClean="0"/>
              <a:t>Incapacidades </a:t>
            </a:r>
            <a:r>
              <a:rPr lang="es-CR" dirty="0" smtClean="0">
                <a:solidFill>
                  <a:srgbClr val="FF0000"/>
                </a:solidFill>
              </a:rPr>
              <a:t>INS (En Físico)</a:t>
            </a:r>
            <a:r>
              <a:rPr lang="es-CR" dirty="0" smtClean="0"/>
              <a:t/>
            </a:r>
            <a:br>
              <a:rPr lang="es-CR" dirty="0" smtClean="0"/>
            </a:br>
            <a:r>
              <a:rPr lang="es-CR" dirty="0" smtClean="0"/>
              <a:t>(</a:t>
            </a:r>
            <a:r>
              <a:rPr lang="es-CR" sz="3100" dirty="0" smtClean="0"/>
              <a:t>Requerimiento, incapacidad y declaración,) </a:t>
            </a:r>
            <a:endParaRPr lang="es-CR" sz="3100" dirty="0"/>
          </a:p>
        </p:txBody>
      </p:sp>
      <p:pic>
        <p:nvPicPr>
          <p:cNvPr id="9" name="Imagen 8"/>
          <p:cNvPicPr>
            <a:picLocks noChangeAspect="1"/>
          </p:cNvPicPr>
          <p:nvPr/>
        </p:nvPicPr>
        <p:blipFill>
          <a:blip r:embed="rId2"/>
          <a:stretch>
            <a:fillRect/>
          </a:stretch>
        </p:blipFill>
        <p:spPr>
          <a:xfrm>
            <a:off x="577886" y="2016134"/>
            <a:ext cx="3840224" cy="2534602"/>
          </a:xfrm>
          <a:prstGeom prst="rect">
            <a:avLst/>
          </a:prstGeom>
        </p:spPr>
      </p:pic>
      <p:pic>
        <p:nvPicPr>
          <p:cNvPr id="10" name="Marcador de contenido 9"/>
          <p:cNvPicPr>
            <a:picLocks noGrp="1" noChangeAspect="1"/>
          </p:cNvPicPr>
          <p:nvPr>
            <p:ph idx="1"/>
          </p:nvPr>
        </p:nvPicPr>
        <p:blipFill>
          <a:blip r:embed="rId3"/>
          <a:stretch>
            <a:fillRect/>
          </a:stretch>
        </p:blipFill>
        <p:spPr>
          <a:xfrm>
            <a:off x="4737304" y="1272072"/>
            <a:ext cx="3407236" cy="4602424"/>
          </a:xfrm>
          <a:prstGeom prst="rect">
            <a:avLst/>
          </a:prstGeom>
        </p:spPr>
      </p:pic>
      <p:pic>
        <p:nvPicPr>
          <p:cNvPr id="11" name="Imagen 10"/>
          <p:cNvPicPr>
            <a:picLocks noChangeAspect="1"/>
          </p:cNvPicPr>
          <p:nvPr/>
        </p:nvPicPr>
        <p:blipFill>
          <a:blip r:embed="rId4"/>
          <a:stretch>
            <a:fillRect/>
          </a:stretch>
        </p:blipFill>
        <p:spPr>
          <a:xfrm>
            <a:off x="8336702" y="1272072"/>
            <a:ext cx="3220889" cy="4293294"/>
          </a:xfrm>
          <a:prstGeom prst="rect">
            <a:avLst/>
          </a:prstGeom>
        </p:spPr>
      </p:pic>
    </p:spTree>
    <p:extLst>
      <p:ext uri="{BB962C8B-B14F-4D97-AF65-F5344CB8AC3E}">
        <p14:creationId xmlns:p14="http://schemas.microsoft.com/office/powerpoint/2010/main" val="1303400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Traslados en propiedad </a:t>
            </a:r>
          </a:p>
        </p:txBody>
      </p:sp>
      <p:sp>
        <p:nvSpPr>
          <p:cNvPr id="3" name="Marcador de contenido 2"/>
          <p:cNvSpPr>
            <a:spLocks noGrp="1"/>
          </p:cNvSpPr>
          <p:nvPr>
            <p:ph idx="1"/>
          </p:nvPr>
        </p:nvSpPr>
        <p:spPr/>
        <p:txBody>
          <a:bodyPr>
            <a:normAutofit/>
          </a:bodyPr>
          <a:lstStyle/>
          <a:p>
            <a:pPr algn="ctr"/>
            <a:endParaRPr lang="es-CR" sz="2800" dirty="0" smtClean="0"/>
          </a:p>
          <a:p>
            <a:pPr marL="0" indent="0" algn="ctr">
              <a:buNone/>
            </a:pPr>
            <a:r>
              <a:rPr lang="es-CR" sz="2800" dirty="0" smtClean="0"/>
              <a:t>Este proceso es una vez al año, lo deben estar verificando en </a:t>
            </a:r>
            <a:r>
              <a:rPr lang="es-CR" sz="2800" b="1" dirty="0" smtClean="0"/>
              <a:t>la pagina del MEP</a:t>
            </a:r>
            <a:r>
              <a:rPr lang="es-CR" sz="2800" dirty="0" smtClean="0"/>
              <a:t>, donde van a estar indicando las fechas de recepción de documentos así como los lugares que se destina como sede para la recepción de los mismos. </a:t>
            </a:r>
            <a:endParaRPr lang="es-CR" sz="2800" dirty="0"/>
          </a:p>
        </p:txBody>
      </p:sp>
    </p:spTree>
    <p:extLst>
      <p:ext uri="{BB962C8B-B14F-4D97-AF65-F5344CB8AC3E}">
        <p14:creationId xmlns:p14="http://schemas.microsoft.com/office/powerpoint/2010/main" val="892984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Rebajos Salariales</a:t>
            </a:r>
          </a:p>
        </p:txBody>
      </p:sp>
      <p:sp>
        <p:nvSpPr>
          <p:cNvPr id="3" name="Marcador de contenido 2"/>
          <p:cNvSpPr>
            <a:spLocks noGrp="1"/>
          </p:cNvSpPr>
          <p:nvPr>
            <p:ph idx="1"/>
          </p:nvPr>
        </p:nvSpPr>
        <p:spPr>
          <a:xfrm>
            <a:off x="1097280" y="1845734"/>
            <a:ext cx="10058400" cy="4391780"/>
          </a:xfrm>
        </p:spPr>
        <p:txBody>
          <a:bodyPr/>
          <a:lstStyle/>
          <a:p>
            <a:endParaRPr lang="es-CR" b="1" i="1" u="sng" dirty="0" smtClean="0"/>
          </a:p>
          <a:p>
            <a:r>
              <a:rPr lang="es-CR" b="1" i="1" u="sng" dirty="0" smtClean="0"/>
              <a:t>Justificados</a:t>
            </a:r>
            <a:r>
              <a:rPr lang="es-CR" dirty="0" smtClean="0"/>
              <a:t>: se rebaja únicamente el </a:t>
            </a:r>
            <a:r>
              <a:rPr lang="es-CR" b="1" dirty="0" smtClean="0"/>
              <a:t>50 %</a:t>
            </a:r>
            <a:r>
              <a:rPr lang="es-CR" dirty="0" smtClean="0"/>
              <a:t> del salario.</a:t>
            </a:r>
          </a:p>
          <a:p>
            <a:r>
              <a:rPr lang="es-CR" b="1" i="1" u="sng" dirty="0" smtClean="0"/>
              <a:t>Injustificados</a:t>
            </a:r>
            <a:r>
              <a:rPr lang="es-CR" dirty="0" smtClean="0"/>
              <a:t>: </a:t>
            </a:r>
            <a:r>
              <a:rPr lang="es-CR" dirty="0"/>
              <a:t>se rebaja </a:t>
            </a:r>
            <a:r>
              <a:rPr lang="es-CR" dirty="0" smtClean="0"/>
              <a:t>el </a:t>
            </a:r>
            <a:r>
              <a:rPr lang="es-CR" b="1" dirty="0" smtClean="0"/>
              <a:t>100 %</a:t>
            </a:r>
            <a:r>
              <a:rPr lang="es-CR" dirty="0" smtClean="0"/>
              <a:t> </a:t>
            </a:r>
            <a:r>
              <a:rPr lang="es-CR" dirty="0"/>
              <a:t>del </a:t>
            </a:r>
            <a:r>
              <a:rPr lang="es-CR" dirty="0" smtClean="0"/>
              <a:t>salario.</a:t>
            </a:r>
          </a:p>
          <a:p>
            <a:endParaRPr lang="es-CR" dirty="0"/>
          </a:p>
          <a:p>
            <a:r>
              <a:rPr lang="es-CR" dirty="0" smtClean="0"/>
              <a:t>Únicamente se realizan </a:t>
            </a:r>
            <a:r>
              <a:rPr lang="es-CR" b="1" dirty="0" smtClean="0"/>
              <a:t>rebajos de lecciones </a:t>
            </a:r>
            <a:r>
              <a:rPr lang="es-CR" dirty="0" smtClean="0"/>
              <a:t>a profesores de secundaria y enseñanza especial en primaria </a:t>
            </a:r>
          </a:p>
          <a:p>
            <a:r>
              <a:rPr lang="es-CR" dirty="0" smtClean="0"/>
              <a:t>Y los rebajos </a:t>
            </a:r>
            <a:r>
              <a:rPr lang="es-CR" b="1" dirty="0" smtClean="0"/>
              <a:t>por días </a:t>
            </a:r>
            <a:r>
              <a:rPr lang="es-CR" dirty="0" smtClean="0"/>
              <a:t>a todos los de </a:t>
            </a:r>
            <a:r>
              <a:rPr lang="es-CR" b="1" dirty="0" smtClean="0"/>
              <a:t>más puestos</a:t>
            </a:r>
            <a:r>
              <a:rPr lang="es-CR" dirty="0" smtClean="0"/>
              <a:t>. </a:t>
            </a:r>
          </a:p>
          <a:p>
            <a:endParaRPr lang="es-CR" dirty="0"/>
          </a:p>
          <a:p>
            <a:pPr algn="ctr"/>
            <a:r>
              <a:rPr lang="es-CR" sz="2400" b="1" i="1" u="sng" dirty="0" smtClean="0"/>
              <a:t>NOTA</a:t>
            </a:r>
            <a:r>
              <a:rPr lang="es-CR" sz="2400" dirty="0" smtClean="0"/>
              <a:t>: </a:t>
            </a:r>
            <a:r>
              <a:rPr lang="es-CR" sz="2400" b="1" i="1" dirty="0" smtClean="0"/>
              <a:t>no existen rebajos por jornadas ni por horas</a:t>
            </a:r>
            <a:endParaRPr lang="es-CR" sz="2400" b="1" i="1" dirty="0"/>
          </a:p>
        </p:txBody>
      </p:sp>
    </p:spTree>
    <p:extLst>
      <p:ext uri="{BB962C8B-B14F-4D97-AF65-F5344CB8AC3E}">
        <p14:creationId xmlns:p14="http://schemas.microsoft.com/office/powerpoint/2010/main" val="30852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33144"/>
            <a:ext cx="10058400" cy="1148847"/>
          </a:xfrm>
        </p:spPr>
        <p:txBody>
          <a:bodyPr>
            <a:normAutofit fontScale="90000"/>
          </a:bodyPr>
          <a:lstStyle/>
          <a:p>
            <a:pPr algn="ctr"/>
            <a:r>
              <a:rPr lang="es-CR" dirty="0"/>
              <a:t>Responsabilidad laboral: ausencias y llegadas tardías injustificadas</a:t>
            </a:r>
          </a:p>
        </p:txBody>
      </p:sp>
      <p:sp>
        <p:nvSpPr>
          <p:cNvPr id="3" name="Marcador de contenido 2"/>
          <p:cNvSpPr>
            <a:spLocks noGrp="1"/>
          </p:cNvSpPr>
          <p:nvPr>
            <p:ph idx="1"/>
          </p:nvPr>
        </p:nvSpPr>
        <p:spPr>
          <a:xfrm>
            <a:off x="1097280" y="1381991"/>
            <a:ext cx="10058400" cy="5008418"/>
          </a:xfrm>
        </p:spPr>
        <p:txBody>
          <a:bodyPr/>
          <a:lstStyle/>
          <a:p>
            <a:endParaRPr lang="es-CR" b="1" i="1" u="sng" dirty="0" smtClean="0"/>
          </a:p>
          <a:p>
            <a:r>
              <a:rPr lang="es-CR" b="1" i="1" u="sng" dirty="0" smtClean="0"/>
              <a:t>Ausencias</a:t>
            </a:r>
            <a:r>
              <a:rPr lang="es-CR" dirty="0" smtClean="0"/>
              <a:t>: Cuando un funcionario no se presenta a laborar se debe presentar una </a:t>
            </a:r>
            <a:r>
              <a:rPr lang="es-CR" b="1" dirty="0" smtClean="0"/>
              <a:t>justificación medica de la CCSS o del INS</a:t>
            </a:r>
            <a:r>
              <a:rPr lang="es-CR" dirty="0" smtClean="0"/>
              <a:t>, dejando claro que, si no se le incapacitó por ninguna instancia deberá después de su cita medica </a:t>
            </a:r>
            <a:r>
              <a:rPr lang="es-CR" b="1" dirty="0" smtClean="0"/>
              <a:t>presentarse a laborar </a:t>
            </a:r>
            <a:r>
              <a:rPr lang="es-CR" dirty="0" smtClean="0"/>
              <a:t>inmediatamente.</a:t>
            </a:r>
          </a:p>
          <a:p>
            <a:r>
              <a:rPr lang="es-CR" b="1" i="1" u="sng" dirty="0" smtClean="0"/>
              <a:t>Tardías</a:t>
            </a:r>
            <a:r>
              <a:rPr lang="es-CR" dirty="0" smtClean="0"/>
              <a:t>: </a:t>
            </a:r>
          </a:p>
          <a:p>
            <a:endParaRPr lang="es-CR" dirty="0" smtClean="0"/>
          </a:p>
          <a:p>
            <a:endParaRPr lang="es-CR" dirty="0"/>
          </a:p>
          <a:p>
            <a:endParaRPr lang="es-CR" dirty="0"/>
          </a:p>
        </p:txBody>
      </p:sp>
      <p:pic>
        <p:nvPicPr>
          <p:cNvPr id="9" name="Imagen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490355"/>
            <a:ext cx="10251374" cy="275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057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9609" y="223283"/>
            <a:ext cx="11759610" cy="5922335"/>
          </a:xfrm>
        </p:spPr>
        <p:txBody>
          <a:bodyPr>
            <a:normAutofit fontScale="62500" lnSpcReduction="20000"/>
          </a:bodyPr>
          <a:lstStyle/>
          <a:p>
            <a:r>
              <a:rPr lang="es-CR" sz="2300" b="1" dirty="0"/>
              <a:t>Artículo 63.-Las ausencias</a:t>
            </a:r>
            <a:r>
              <a:rPr lang="es-CR" sz="2300" b="1" u="sng" dirty="0"/>
              <a:t> injustificadas</a:t>
            </a:r>
            <a:r>
              <a:rPr lang="es-CR" sz="2300" dirty="0"/>
              <a:t>, computables </a:t>
            </a:r>
            <a:r>
              <a:rPr lang="es-CR" sz="2300" b="1" dirty="0"/>
              <a:t>dentro de un mismo mes</a:t>
            </a:r>
            <a:r>
              <a:rPr lang="es-CR" sz="2300" dirty="0"/>
              <a:t> calendario, darán lugar a las siguientes sanciones:</a:t>
            </a:r>
          </a:p>
          <a:p>
            <a:pPr marL="0" indent="0">
              <a:buNone/>
            </a:pPr>
            <a:endParaRPr lang="es-CR" sz="2300" dirty="0" smtClean="0"/>
          </a:p>
          <a:p>
            <a:r>
              <a:rPr lang="es-CR" sz="2300" dirty="0" smtClean="0"/>
              <a:t>Por </a:t>
            </a:r>
            <a:r>
              <a:rPr lang="es-CR" sz="2300" dirty="0"/>
              <a:t>media ausencia, amonestación escrita.</a:t>
            </a:r>
          </a:p>
          <a:p>
            <a:r>
              <a:rPr lang="es-CR" sz="2300" dirty="0" smtClean="0"/>
              <a:t> </a:t>
            </a:r>
          </a:p>
          <a:p>
            <a:r>
              <a:rPr lang="es-CR" sz="2300" b="1" u="sng" dirty="0" smtClean="0"/>
              <a:t>Por </a:t>
            </a:r>
            <a:r>
              <a:rPr lang="es-CR" sz="2300" b="1" u="sng" dirty="0"/>
              <a:t>una</a:t>
            </a:r>
            <a:r>
              <a:rPr lang="es-CR" sz="2300" dirty="0"/>
              <a:t>, o </a:t>
            </a:r>
            <a:r>
              <a:rPr lang="es-CR" sz="2300" b="1" dirty="0"/>
              <a:t>dos medias alternas</a:t>
            </a:r>
            <a:r>
              <a:rPr lang="es-CR" sz="2300" dirty="0"/>
              <a:t>, </a:t>
            </a:r>
            <a:r>
              <a:rPr lang="es-CR" sz="2300" b="1" u="sng" dirty="0"/>
              <a:t>suspensión de dos días</a:t>
            </a:r>
            <a:r>
              <a:rPr lang="es-CR" sz="2300" dirty="0"/>
              <a:t>.</a:t>
            </a:r>
          </a:p>
          <a:p>
            <a:r>
              <a:rPr lang="es-CR" sz="2300" dirty="0"/>
              <a:t> </a:t>
            </a:r>
          </a:p>
          <a:p>
            <a:r>
              <a:rPr lang="es-CR" sz="2300" dirty="0"/>
              <a:t>Por tres medias ausencias, suspensión de seis días.</a:t>
            </a:r>
          </a:p>
          <a:p>
            <a:r>
              <a:rPr lang="es-CR" sz="2300" dirty="0"/>
              <a:t> </a:t>
            </a:r>
          </a:p>
          <a:p>
            <a:r>
              <a:rPr lang="es-CR" sz="2300" dirty="0"/>
              <a:t>Por dos alternas o cuatro medias ausencias alternas, suspensión por ocho días.</a:t>
            </a:r>
          </a:p>
          <a:p>
            <a:r>
              <a:rPr lang="es-CR" sz="2300" dirty="0"/>
              <a:t> </a:t>
            </a:r>
          </a:p>
          <a:p>
            <a:r>
              <a:rPr lang="es-CR" sz="2300" dirty="0"/>
              <a:t>Por dos consecutivas o más de dos alternas, despido sin responsabilidad patronal.</a:t>
            </a:r>
          </a:p>
          <a:p>
            <a:r>
              <a:rPr lang="es-CR" sz="2300" dirty="0"/>
              <a:t> </a:t>
            </a:r>
          </a:p>
          <a:p>
            <a:r>
              <a:rPr lang="es-CR" sz="2300" dirty="0" smtClean="0"/>
              <a:t>Las </a:t>
            </a:r>
            <a:r>
              <a:rPr lang="es-CR" sz="2300" dirty="0"/>
              <a:t>sanciones se harán efectivas en el mes siguiente, con excepción de aquellos casos en que la causal de despido se configura antes de concluir el mes de que se trate, caso en el cual se podrá separar justificadamente al empleado de inmediato.</a:t>
            </a:r>
          </a:p>
          <a:p>
            <a:r>
              <a:rPr lang="es-CR" sz="2300" dirty="0"/>
              <a:t> </a:t>
            </a:r>
          </a:p>
          <a:p>
            <a:r>
              <a:rPr lang="es-CR" sz="2300" i="1" dirty="0"/>
              <a:t>(Este artículo había sido reformado por el artículo 1° del </a:t>
            </a:r>
            <a:r>
              <a:rPr lang="es-ES" sz="2300" i="1" dirty="0"/>
              <a:t>decreto N° 10137 del 30 de mayo de 1979. Dicha modificación fue suspendida por decreto ejecutivo </a:t>
            </a:r>
            <a:r>
              <a:rPr lang="es-CR" sz="2300" i="1" dirty="0"/>
              <a:t>N° 10230 del 5 de mayo de 1979. Nótese que la fecha de la norma que suspende es anterior a la del decreto afectado. Por tanto, el texto vigente de este artículo es anterior a la modificación realizada por el artículo 1° del </a:t>
            </a:r>
            <a:r>
              <a:rPr lang="es-ES" sz="2300" i="1" dirty="0"/>
              <a:t>decreto N° 10137 d</a:t>
            </a:r>
            <a:r>
              <a:rPr lang="es-ES" i="1" dirty="0"/>
              <a:t>el 30 de mayo de 1979.)</a:t>
            </a:r>
            <a:endParaRPr lang="es-CR" dirty="0"/>
          </a:p>
          <a:p>
            <a:r>
              <a:rPr lang="es-CR" dirty="0"/>
              <a:t> </a:t>
            </a:r>
          </a:p>
          <a:p>
            <a:endParaRPr lang="es-CR" dirty="0"/>
          </a:p>
        </p:txBody>
      </p:sp>
    </p:spTree>
    <p:extLst>
      <p:ext uri="{BB962C8B-B14F-4D97-AF65-F5344CB8AC3E}">
        <p14:creationId xmlns:p14="http://schemas.microsoft.com/office/powerpoint/2010/main" val="4042461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79" y="274708"/>
            <a:ext cx="10058400" cy="1450757"/>
          </a:xfrm>
        </p:spPr>
        <p:txBody>
          <a:bodyPr/>
          <a:lstStyle/>
          <a:p>
            <a:pPr algn="ctr"/>
            <a:r>
              <a:rPr lang="es-CR" dirty="0"/>
              <a:t>Licencias y Trámites </a:t>
            </a:r>
          </a:p>
        </p:txBody>
      </p:sp>
      <p:sp>
        <p:nvSpPr>
          <p:cNvPr id="3" name="Marcador de contenido 2"/>
          <p:cNvSpPr>
            <a:spLocks noGrp="1"/>
          </p:cNvSpPr>
          <p:nvPr>
            <p:ph idx="1"/>
          </p:nvPr>
        </p:nvSpPr>
        <p:spPr>
          <a:xfrm>
            <a:off x="1097279" y="1845734"/>
            <a:ext cx="10779287" cy="4023360"/>
          </a:xfrm>
        </p:spPr>
        <p:txBody>
          <a:bodyPr>
            <a:noAutofit/>
          </a:bodyPr>
          <a:lstStyle/>
          <a:p>
            <a:pPr lvl="0"/>
            <a:r>
              <a:rPr lang="es-CR" sz="1600" b="1" i="1" u="sng" dirty="0"/>
              <a:t>Licencias con Goce de Salario:</a:t>
            </a:r>
            <a:endParaRPr lang="es-CR" sz="1600" dirty="0"/>
          </a:p>
          <a:p>
            <a:r>
              <a:rPr lang="es-CR" sz="1600" dirty="0" smtClean="0"/>
              <a:t>Se </a:t>
            </a:r>
            <a:r>
              <a:rPr lang="es-CR" sz="1600" dirty="0"/>
              <a:t>tramitan 5 diferentes tipos de </a:t>
            </a:r>
            <a:r>
              <a:rPr lang="es-CR" sz="1600" dirty="0" smtClean="0"/>
              <a:t>licencias:  Reglamento </a:t>
            </a:r>
            <a:r>
              <a:rPr lang="es-CR" sz="1600" dirty="0"/>
              <a:t>del Estatuto de Servicio Civil y su Reglamento</a:t>
            </a:r>
          </a:p>
          <a:p>
            <a:endParaRPr lang="es-CR" sz="1600" b="1" i="1" u="sng" dirty="0" smtClean="0"/>
          </a:p>
          <a:p>
            <a:r>
              <a:rPr lang="es-CR" sz="1600" b="1" i="1" u="sng" dirty="0" smtClean="0"/>
              <a:t>Artículo </a:t>
            </a:r>
            <a:r>
              <a:rPr lang="es-CR" sz="1600" b="1" i="1" u="sng" dirty="0"/>
              <a:t>165</a:t>
            </a:r>
            <a:r>
              <a:rPr lang="es-CR" sz="1600" dirty="0"/>
              <a:t>,</a:t>
            </a:r>
          </a:p>
          <a:p>
            <a:r>
              <a:rPr lang="es-CR" sz="1600" dirty="0"/>
              <a:t>Es únicamente para los docentes, administrativos docentes y técnico docentes (título II, es los que tienen </a:t>
            </a:r>
            <a:r>
              <a:rPr lang="es-CR" sz="1600" b="1" i="1" u="sng" dirty="0"/>
              <a:t>Categoría </a:t>
            </a:r>
            <a:r>
              <a:rPr lang="es-CR" sz="1600" b="1" i="1" u="sng" dirty="0" smtClean="0"/>
              <a:t>Profesional</a:t>
            </a:r>
            <a:r>
              <a:rPr lang="es-CR" sz="1600" dirty="0" smtClean="0"/>
              <a:t>)   </a:t>
            </a:r>
            <a:r>
              <a:rPr lang="es-CR" sz="1600" b="1" i="1" u="sng" dirty="0" smtClean="0"/>
              <a:t>Incisos</a:t>
            </a:r>
            <a:endParaRPr lang="es-CR" sz="1600" dirty="0"/>
          </a:p>
          <a:p>
            <a:r>
              <a:rPr lang="es-CR" sz="1600" b="1" i="1" dirty="0" smtClean="0"/>
              <a:t>a</a:t>
            </a:r>
            <a:r>
              <a:rPr lang="es-CR" sz="1600" b="1" i="1" dirty="0"/>
              <a:t>)  </a:t>
            </a:r>
            <a:r>
              <a:rPr lang="es-CR" sz="1600" b="1" dirty="0"/>
              <a:t>Matrimonio</a:t>
            </a:r>
            <a:r>
              <a:rPr lang="es-CR" sz="1600" dirty="0"/>
              <a:t> del servidor</a:t>
            </a:r>
            <a:r>
              <a:rPr lang="es-CR" sz="1600" b="1" dirty="0"/>
              <a:t>, fallecimiento </a:t>
            </a:r>
            <a:r>
              <a:rPr lang="es-CR" sz="1600" dirty="0"/>
              <a:t>del padre, la madre, un hijo o el                                                                                                                                                                       </a:t>
            </a:r>
            <a:r>
              <a:rPr lang="es-CR" sz="1600" dirty="0" smtClean="0"/>
              <a:t>cónyuge</a:t>
            </a:r>
            <a:r>
              <a:rPr lang="es-CR" sz="1600" dirty="0"/>
              <a:t>, </a:t>
            </a:r>
            <a:r>
              <a:rPr lang="es-CR" sz="1600" b="1" i="1" dirty="0"/>
              <a:t>durante una semana</a:t>
            </a:r>
            <a:r>
              <a:rPr lang="es-CR" sz="1600" dirty="0"/>
              <a:t>; </a:t>
            </a:r>
          </a:p>
          <a:p>
            <a:r>
              <a:rPr lang="es-CR" sz="1600" b="1" i="1" dirty="0"/>
              <a:t>b) </a:t>
            </a:r>
            <a:r>
              <a:rPr lang="es-CR" sz="1600" dirty="0"/>
              <a:t> </a:t>
            </a:r>
            <a:r>
              <a:rPr lang="es-CR" sz="1600" b="1" dirty="0"/>
              <a:t>Enfermedad grave </a:t>
            </a:r>
            <a:r>
              <a:rPr lang="es-CR" sz="1600" dirty="0"/>
              <a:t>debidamente comprobada del padre, la madre, un hijo  </a:t>
            </a:r>
          </a:p>
          <a:p>
            <a:r>
              <a:rPr lang="es-CR" sz="1600" dirty="0"/>
              <a:t>     o el cónyuge, </a:t>
            </a:r>
            <a:r>
              <a:rPr lang="es-CR" sz="1600" b="1" i="1" dirty="0"/>
              <a:t>hasta por una semana</a:t>
            </a:r>
            <a:r>
              <a:rPr lang="es-CR" sz="1600" dirty="0"/>
              <a:t>; </a:t>
            </a:r>
          </a:p>
          <a:p>
            <a:r>
              <a:rPr lang="es-CR" sz="1600" b="1" i="1" dirty="0" smtClean="0"/>
              <a:t>c</a:t>
            </a:r>
            <a:r>
              <a:rPr lang="es-CR" sz="1600" b="1" i="1" dirty="0"/>
              <a:t>) </a:t>
            </a:r>
            <a:r>
              <a:rPr lang="es-CR" sz="1600" b="1" dirty="0"/>
              <a:t> Fallecimiento </a:t>
            </a:r>
            <a:r>
              <a:rPr lang="es-CR" sz="1600" dirty="0"/>
              <a:t>de un hermano, </a:t>
            </a:r>
            <a:r>
              <a:rPr lang="es-CR" sz="1600" b="1" i="1" dirty="0"/>
              <a:t>hasta por tres días consecutivos</a:t>
            </a:r>
            <a:r>
              <a:rPr lang="es-CR" sz="1600" dirty="0"/>
              <a:t>; y </a:t>
            </a:r>
          </a:p>
          <a:p>
            <a:r>
              <a:rPr lang="es-CR" sz="1600" b="1" i="1" dirty="0" smtClean="0"/>
              <a:t>d</a:t>
            </a:r>
            <a:r>
              <a:rPr lang="es-CR" sz="1600" b="1" i="1" dirty="0"/>
              <a:t>)</a:t>
            </a:r>
            <a:r>
              <a:rPr lang="es-CR" sz="1600" dirty="0"/>
              <a:t>  </a:t>
            </a:r>
            <a:r>
              <a:rPr lang="es-CR" sz="1600" b="1" dirty="0"/>
              <a:t>Fuerza mayor o caso fortuito</a:t>
            </a:r>
            <a:r>
              <a:rPr lang="es-CR" sz="1600" dirty="0"/>
              <a:t>, mientras prevalezcan las condiciones </a:t>
            </a:r>
            <a:r>
              <a:rPr lang="es-CR" sz="1600" dirty="0" smtClean="0"/>
              <a:t>que </a:t>
            </a:r>
            <a:r>
              <a:rPr lang="es-CR" sz="1600" dirty="0"/>
              <a:t>les impidan desempeñar su función.</a:t>
            </a:r>
          </a:p>
        </p:txBody>
      </p:sp>
    </p:spTree>
    <p:extLst>
      <p:ext uri="{BB962C8B-B14F-4D97-AF65-F5344CB8AC3E}">
        <p14:creationId xmlns:p14="http://schemas.microsoft.com/office/powerpoint/2010/main" val="398660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51" y="802495"/>
            <a:ext cx="10491314" cy="3566160"/>
          </a:xfrm>
        </p:spPr>
        <p:txBody>
          <a:bodyPr>
            <a:normAutofit/>
          </a:bodyPr>
          <a:lstStyle/>
          <a:p>
            <a:r>
              <a:rPr lang="es-CR" sz="4800" dirty="0" smtClean="0"/>
              <a:t>Proceso de Gestión de RRHH</a:t>
            </a:r>
            <a:r>
              <a:rPr lang="es-CR" sz="6000" dirty="0"/>
              <a:t/>
            </a:r>
            <a:br>
              <a:rPr lang="es-CR" sz="6000" dirty="0"/>
            </a:br>
            <a:r>
              <a:rPr lang="es-CR" sz="4800" dirty="0" smtClean="0">
                <a:solidFill>
                  <a:srgbClr val="0070C0"/>
                </a:solidFill>
              </a:rPr>
              <a:t>Proceso Juntas </a:t>
            </a:r>
            <a:r>
              <a:rPr lang="es-CR" sz="4800" dirty="0">
                <a:solidFill>
                  <a:srgbClr val="0070C0"/>
                </a:solidFill>
              </a:rPr>
              <a:t>de </a:t>
            </a:r>
            <a:r>
              <a:rPr lang="es-CR" sz="4800" dirty="0" smtClean="0">
                <a:solidFill>
                  <a:srgbClr val="0070C0"/>
                </a:solidFill>
              </a:rPr>
              <a:t>E y A</a:t>
            </a:r>
            <a:br>
              <a:rPr lang="es-CR" sz="4800" dirty="0" smtClean="0">
                <a:solidFill>
                  <a:srgbClr val="0070C0"/>
                </a:solidFill>
              </a:rPr>
            </a:br>
            <a:r>
              <a:rPr lang="es-CR" sz="4400" dirty="0" smtClean="0">
                <a:solidFill>
                  <a:srgbClr val="FFC000"/>
                </a:solidFill>
              </a:rPr>
              <a:t>Proceso de Gestión </a:t>
            </a:r>
            <a:r>
              <a:rPr lang="es-CR" sz="4000" dirty="0" err="1" smtClean="0">
                <a:solidFill>
                  <a:srgbClr val="FFC000"/>
                </a:solidFill>
              </a:rPr>
              <a:t>Adm</a:t>
            </a:r>
            <a:r>
              <a:rPr lang="es-CR" sz="4000" dirty="0" smtClean="0">
                <a:solidFill>
                  <a:srgbClr val="FFC000"/>
                </a:solidFill>
              </a:rPr>
              <a:t>. y </a:t>
            </a:r>
            <a:r>
              <a:rPr lang="es-CR" sz="4000" dirty="0" err="1" smtClean="0">
                <a:solidFill>
                  <a:srgbClr val="FFC000"/>
                </a:solidFill>
              </a:rPr>
              <a:t>Serv</a:t>
            </a:r>
            <a:r>
              <a:rPr lang="es-CR" sz="4000" dirty="0" smtClean="0">
                <a:solidFill>
                  <a:srgbClr val="FFC000"/>
                </a:solidFill>
              </a:rPr>
              <a:t>. Apoyo</a:t>
            </a:r>
            <a:r>
              <a:rPr lang="es-CR" sz="4400" dirty="0" smtClean="0">
                <a:solidFill>
                  <a:srgbClr val="FFC000"/>
                </a:solidFill>
              </a:rPr>
              <a:t/>
            </a:r>
            <a:br>
              <a:rPr lang="es-CR" sz="4400" dirty="0" smtClean="0">
                <a:solidFill>
                  <a:srgbClr val="FFC000"/>
                </a:solidFill>
              </a:rPr>
            </a:br>
            <a:r>
              <a:rPr lang="es-CR" sz="4800" dirty="0" smtClean="0">
                <a:solidFill>
                  <a:schemeClr val="accent3">
                    <a:lumMod val="75000"/>
                  </a:schemeClr>
                </a:solidFill>
              </a:rPr>
              <a:t>Pruebas Nacionales</a:t>
            </a:r>
            <a:br>
              <a:rPr lang="es-CR" sz="4800" dirty="0" smtClean="0">
                <a:solidFill>
                  <a:schemeClr val="accent3">
                    <a:lumMod val="75000"/>
                  </a:schemeClr>
                </a:solidFill>
              </a:rPr>
            </a:br>
            <a:r>
              <a:rPr lang="es-CR" sz="4800" dirty="0" smtClean="0">
                <a:solidFill>
                  <a:schemeClr val="accent3">
                    <a:lumMod val="75000"/>
                  </a:schemeClr>
                </a:solidFill>
              </a:rPr>
              <a:t>Ing. Informático </a:t>
            </a:r>
            <a:endParaRPr lang="es-CR" sz="4800" dirty="0">
              <a:solidFill>
                <a:schemeClr val="accent3">
                  <a:lumMod val="75000"/>
                </a:schemeClr>
              </a:solidFill>
            </a:endParaRPr>
          </a:p>
        </p:txBody>
      </p:sp>
      <p:sp>
        <p:nvSpPr>
          <p:cNvPr id="4" name="Subtítulo 3"/>
          <p:cNvSpPr>
            <a:spLocks noGrp="1"/>
          </p:cNvSpPr>
          <p:nvPr>
            <p:ph type="subTitle" idx="1"/>
          </p:nvPr>
        </p:nvSpPr>
        <p:spPr/>
        <p:txBody>
          <a:bodyPr/>
          <a:lstStyle/>
          <a:p>
            <a:pPr algn="r"/>
            <a:endParaRPr lang="es-CR" dirty="0"/>
          </a:p>
        </p:txBody>
      </p:sp>
    </p:spTree>
    <p:extLst>
      <p:ext uri="{BB962C8B-B14F-4D97-AF65-F5344CB8AC3E}">
        <p14:creationId xmlns:p14="http://schemas.microsoft.com/office/powerpoint/2010/main" val="3679405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Licencias y Trámites </a:t>
            </a:r>
          </a:p>
        </p:txBody>
      </p:sp>
      <p:sp>
        <p:nvSpPr>
          <p:cNvPr id="3" name="Marcador de contenido 2"/>
          <p:cNvSpPr>
            <a:spLocks noGrp="1"/>
          </p:cNvSpPr>
          <p:nvPr>
            <p:ph idx="1"/>
          </p:nvPr>
        </p:nvSpPr>
        <p:spPr>
          <a:xfrm>
            <a:off x="1448691" y="1878390"/>
            <a:ext cx="9513224" cy="4359124"/>
          </a:xfrm>
        </p:spPr>
        <p:txBody>
          <a:bodyPr>
            <a:normAutofit lnSpcReduction="10000"/>
          </a:bodyPr>
          <a:lstStyle/>
          <a:p>
            <a:pPr lvl="0"/>
            <a:r>
              <a:rPr lang="es-CR" dirty="0"/>
              <a:t>Los </a:t>
            </a:r>
            <a:r>
              <a:rPr lang="es-CR" b="1" i="1" u="sng" dirty="0"/>
              <a:t>conserjes</a:t>
            </a:r>
            <a:r>
              <a:rPr lang="es-CR" dirty="0"/>
              <a:t> de las instituciones educativas, tendrán derecho a licencia con goce de sueldo completo, </a:t>
            </a:r>
            <a:r>
              <a:rPr lang="es-CR" b="1" i="1" dirty="0"/>
              <a:t>por ocho días naturales</a:t>
            </a:r>
            <a:r>
              <a:rPr lang="es-CR" dirty="0"/>
              <a:t>, en los siguientes </a:t>
            </a:r>
            <a:r>
              <a:rPr lang="es-CR" dirty="0" smtClean="0"/>
              <a:t>casos</a:t>
            </a:r>
            <a:endParaRPr lang="es-CR" dirty="0"/>
          </a:p>
          <a:p>
            <a:r>
              <a:rPr lang="es-CR" b="1" i="1" u="sng" dirty="0"/>
              <a:t>Artículo 30,</a:t>
            </a:r>
            <a:r>
              <a:rPr lang="es-CR" dirty="0"/>
              <a:t> Reglamento de Servicio de Conserjería de las Instituciones Educativas Oficiales:</a:t>
            </a:r>
          </a:p>
          <a:p>
            <a:r>
              <a:rPr lang="es-CR" b="1" i="1" u="sng" dirty="0" smtClean="0"/>
              <a:t>Incisos</a:t>
            </a:r>
            <a:endParaRPr lang="es-CR" dirty="0"/>
          </a:p>
          <a:p>
            <a:pPr lvl="0"/>
            <a:r>
              <a:rPr lang="es-CR" dirty="0" smtClean="0"/>
              <a:t>a) Con </a:t>
            </a:r>
            <a:r>
              <a:rPr lang="es-CR" dirty="0"/>
              <a:t>motivo de </a:t>
            </a:r>
            <a:r>
              <a:rPr lang="es-CR" b="1" dirty="0"/>
              <a:t>matrimonio </a:t>
            </a:r>
            <a:r>
              <a:rPr lang="es-CR" dirty="0"/>
              <a:t>del servidor. </a:t>
            </a:r>
          </a:p>
          <a:p>
            <a:pPr lvl="0"/>
            <a:r>
              <a:rPr lang="es-CR" dirty="0"/>
              <a:t>b</a:t>
            </a:r>
            <a:r>
              <a:rPr lang="es-CR" dirty="0" smtClean="0"/>
              <a:t>) </a:t>
            </a:r>
            <a:r>
              <a:rPr lang="es-CR" b="1" dirty="0" smtClean="0"/>
              <a:t>Enfermedad </a:t>
            </a:r>
            <a:r>
              <a:rPr lang="es-CR" b="1" dirty="0"/>
              <a:t>grave </a:t>
            </a:r>
            <a:r>
              <a:rPr lang="es-CR" dirty="0"/>
              <a:t>debidamente comprobada de algún </a:t>
            </a:r>
            <a:r>
              <a:rPr lang="es-CR" b="1" dirty="0"/>
              <a:t>pariente en primer grado</a:t>
            </a:r>
            <a:r>
              <a:rPr lang="es-CR" dirty="0"/>
              <a:t>. </a:t>
            </a:r>
          </a:p>
          <a:p>
            <a:pPr lvl="0"/>
            <a:r>
              <a:rPr lang="es-CR" dirty="0" smtClean="0"/>
              <a:t>c) </a:t>
            </a:r>
            <a:r>
              <a:rPr lang="es-CR" b="1" dirty="0" smtClean="0"/>
              <a:t>Fallecimiento</a:t>
            </a:r>
            <a:r>
              <a:rPr lang="es-CR" dirty="0" smtClean="0"/>
              <a:t> </a:t>
            </a:r>
            <a:r>
              <a:rPr lang="es-CR" dirty="0"/>
              <a:t>de alguno de los </a:t>
            </a:r>
            <a:r>
              <a:rPr lang="es-CR" b="1" dirty="0"/>
              <a:t>parientes en primer grado. </a:t>
            </a:r>
          </a:p>
          <a:p>
            <a:pPr lvl="0"/>
            <a:r>
              <a:rPr lang="es-CR" dirty="0" smtClean="0"/>
              <a:t>d) </a:t>
            </a:r>
            <a:r>
              <a:rPr lang="es-CR" b="1" dirty="0" smtClean="0"/>
              <a:t>Fuerza </a:t>
            </a:r>
            <a:r>
              <a:rPr lang="es-CR" b="1" dirty="0"/>
              <a:t>mayor o caso fortuito</a:t>
            </a:r>
            <a:r>
              <a:rPr lang="es-CR" dirty="0"/>
              <a:t>.</a:t>
            </a:r>
          </a:p>
          <a:p>
            <a:r>
              <a:rPr lang="es-CR" dirty="0"/>
              <a:t> </a:t>
            </a:r>
          </a:p>
          <a:p>
            <a:endParaRPr lang="es-CR" dirty="0"/>
          </a:p>
        </p:txBody>
      </p:sp>
    </p:spTree>
    <p:extLst>
      <p:ext uri="{BB962C8B-B14F-4D97-AF65-F5344CB8AC3E}">
        <p14:creationId xmlns:p14="http://schemas.microsoft.com/office/powerpoint/2010/main" val="2840806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Licencias y Trámites </a:t>
            </a:r>
          </a:p>
        </p:txBody>
      </p:sp>
      <p:sp>
        <p:nvSpPr>
          <p:cNvPr id="3" name="Marcador de contenido 2"/>
          <p:cNvSpPr>
            <a:spLocks noGrp="1"/>
          </p:cNvSpPr>
          <p:nvPr>
            <p:ph idx="1"/>
          </p:nvPr>
        </p:nvSpPr>
        <p:spPr>
          <a:xfrm>
            <a:off x="1097280" y="1845733"/>
            <a:ext cx="10267406" cy="4119637"/>
          </a:xfrm>
        </p:spPr>
        <p:txBody>
          <a:bodyPr>
            <a:normAutofit fontScale="85000" lnSpcReduction="20000"/>
          </a:bodyPr>
          <a:lstStyle/>
          <a:p>
            <a:pPr lvl="0"/>
            <a:r>
              <a:rPr lang="es-CR" dirty="0"/>
              <a:t>Servicio de Trabajadores de </a:t>
            </a:r>
            <a:r>
              <a:rPr lang="es-CR" b="1" i="1" u="sng" dirty="0"/>
              <a:t>Comedores Escolares </a:t>
            </a:r>
            <a:r>
              <a:rPr lang="es-CR" dirty="0"/>
              <a:t>de las Instituciones Educativas Especiales</a:t>
            </a:r>
          </a:p>
          <a:p>
            <a:r>
              <a:rPr lang="es-CR" b="1" i="1" u="sng" dirty="0" smtClean="0"/>
              <a:t>Artículo </a:t>
            </a:r>
            <a:r>
              <a:rPr lang="es-CR" b="1" i="1" u="sng" dirty="0"/>
              <a:t>18</a:t>
            </a:r>
            <a:r>
              <a:rPr lang="es-CR" dirty="0"/>
              <a:t>,</a:t>
            </a:r>
          </a:p>
          <a:p>
            <a:r>
              <a:rPr lang="es-CR" dirty="0"/>
              <a:t>Los trabajadores de los </a:t>
            </a:r>
            <a:r>
              <a:rPr lang="es-CR" b="1" dirty="0"/>
              <a:t>comedores escolares </a:t>
            </a:r>
            <a:r>
              <a:rPr lang="es-CR" dirty="0"/>
              <a:t>de las instituciones educativas oficiales, tendrán derecho a licencia, con goce de sueldo completo, </a:t>
            </a:r>
            <a:r>
              <a:rPr lang="es-CR" b="1" i="1" dirty="0"/>
              <a:t>por una semana</a:t>
            </a:r>
            <a:r>
              <a:rPr lang="es-CR" dirty="0"/>
              <a:t>, en los siguientes casos:</a:t>
            </a:r>
          </a:p>
          <a:p>
            <a:endParaRPr lang="es-CR" b="1" i="1" u="sng" dirty="0" smtClean="0"/>
          </a:p>
          <a:p>
            <a:r>
              <a:rPr lang="es-CR" b="1" i="1" u="sng" dirty="0" smtClean="0"/>
              <a:t>Incisos</a:t>
            </a:r>
            <a:endParaRPr lang="es-CR" dirty="0"/>
          </a:p>
          <a:p>
            <a:r>
              <a:rPr lang="es-CR" dirty="0"/>
              <a:t> </a:t>
            </a:r>
            <a:r>
              <a:rPr lang="es-CR" b="1" dirty="0" smtClean="0"/>
              <a:t>a) </a:t>
            </a:r>
            <a:r>
              <a:rPr lang="es-CR" dirty="0" smtClean="0"/>
              <a:t>Con </a:t>
            </a:r>
            <a:r>
              <a:rPr lang="es-CR" dirty="0"/>
              <a:t>motivo del </a:t>
            </a:r>
            <a:r>
              <a:rPr lang="es-CR" b="1" dirty="0"/>
              <a:t>matrimonio</a:t>
            </a:r>
            <a:r>
              <a:rPr lang="es-CR" dirty="0"/>
              <a:t> del servidor y de </a:t>
            </a:r>
            <a:r>
              <a:rPr lang="es-CR" b="1" dirty="0"/>
              <a:t>fallecimiento</a:t>
            </a:r>
            <a:r>
              <a:rPr lang="es-CR" dirty="0"/>
              <a:t> de cualquiera de sus padres, hijos, hermanos o cónyuge. </a:t>
            </a:r>
          </a:p>
          <a:p>
            <a:r>
              <a:rPr lang="es-CR" dirty="0"/>
              <a:t> </a:t>
            </a:r>
          </a:p>
          <a:p>
            <a:r>
              <a:rPr lang="es-CR" b="1" i="1" dirty="0"/>
              <a:t>b)</a:t>
            </a:r>
            <a:r>
              <a:rPr lang="es-CR" dirty="0"/>
              <a:t>  En caso de </a:t>
            </a:r>
            <a:r>
              <a:rPr lang="es-CR" b="1" dirty="0"/>
              <a:t>enfermedad grave</a:t>
            </a:r>
            <a:r>
              <a:rPr lang="es-CR" dirty="0"/>
              <a:t>, debidamente comprobada del padre, la madre, </a:t>
            </a:r>
          </a:p>
          <a:p>
            <a:r>
              <a:rPr lang="es-CR" dirty="0"/>
              <a:t>     un hijo o el cónyuge.</a:t>
            </a:r>
          </a:p>
          <a:p>
            <a:r>
              <a:rPr lang="es-CR" dirty="0"/>
              <a:t> </a:t>
            </a:r>
          </a:p>
          <a:p>
            <a:endParaRPr lang="es-CR" dirty="0"/>
          </a:p>
        </p:txBody>
      </p:sp>
    </p:spTree>
    <p:extLst>
      <p:ext uri="{BB962C8B-B14F-4D97-AF65-F5344CB8AC3E}">
        <p14:creationId xmlns:p14="http://schemas.microsoft.com/office/powerpoint/2010/main" val="4078822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Licencias y Trámites </a:t>
            </a:r>
          </a:p>
        </p:txBody>
      </p:sp>
      <p:sp>
        <p:nvSpPr>
          <p:cNvPr id="3" name="Marcador de contenido 2"/>
          <p:cNvSpPr>
            <a:spLocks noGrp="1"/>
          </p:cNvSpPr>
          <p:nvPr>
            <p:ph idx="1"/>
          </p:nvPr>
        </p:nvSpPr>
        <p:spPr>
          <a:xfrm>
            <a:off x="827314" y="1845733"/>
            <a:ext cx="10765972" cy="4152295"/>
          </a:xfrm>
        </p:spPr>
        <p:txBody>
          <a:bodyPr>
            <a:normAutofit/>
          </a:bodyPr>
          <a:lstStyle/>
          <a:p>
            <a:pPr lvl="0"/>
            <a:r>
              <a:rPr lang="es-CR" sz="2400" dirty="0"/>
              <a:t>Reglamento de Servicio para los </a:t>
            </a:r>
            <a:r>
              <a:rPr lang="es-CR" sz="2400" b="1" i="1" u="sng" dirty="0"/>
              <a:t>Agentes de Seguridad y Vigilancia y Auxiliares </a:t>
            </a:r>
            <a:r>
              <a:rPr lang="es-CR" sz="2400" dirty="0"/>
              <a:t>de Vigilancia del Ministerio de Educación Pública</a:t>
            </a:r>
          </a:p>
          <a:p>
            <a:r>
              <a:rPr lang="es-CR" sz="2400" dirty="0"/>
              <a:t> </a:t>
            </a:r>
          </a:p>
          <a:p>
            <a:r>
              <a:rPr lang="es-CR" sz="2400" b="1" i="1" u="sng" dirty="0"/>
              <a:t>Artículo 38, </a:t>
            </a:r>
            <a:endParaRPr lang="es-CR" sz="2400" dirty="0"/>
          </a:p>
          <a:p>
            <a:pPr algn="just"/>
            <a:r>
              <a:rPr lang="es-CR" sz="2400" dirty="0"/>
              <a:t>Goce completo de salario </a:t>
            </a:r>
            <a:r>
              <a:rPr lang="es-CR" sz="2400" b="1" i="1" u="sng" dirty="0"/>
              <a:t>por una semana</a:t>
            </a:r>
            <a:r>
              <a:rPr lang="es-CR" sz="2400" dirty="0"/>
              <a:t>, a los o las Agentes de Seguridad y Vigilancia y los o las Auxiliares de Vigilancia en casos de: </a:t>
            </a:r>
            <a:r>
              <a:rPr lang="es-CR" sz="2400" b="1" dirty="0"/>
              <a:t>nacimiento de hijos</a:t>
            </a:r>
            <a:r>
              <a:rPr lang="es-CR" sz="2400" dirty="0"/>
              <a:t>, </a:t>
            </a:r>
            <a:r>
              <a:rPr lang="es-CR" sz="2400" b="1" dirty="0"/>
              <a:t>matrimonio</a:t>
            </a:r>
            <a:r>
              <a:rPr lang="es-CR" sz="2400" dirty="0"/>
              <a:t> del servidor, </a:t>
            </a:r>
            <a:r>
              <a:rPr lang="es-CR" sz="2400" b="1" dirty="0"/>
              <a:t>fallecimiento</a:t>
            </a:r>
            <a:r>
              <a:rPr lang="es-CR" sz="2400" dirty="0"/>
              <a:t> de un cónyuge, pariente en </a:t>
            </a:r>
            <a:r>
              <a:rPr lang="es-CR" sz="2400" b="1" u="sng" dirty="0"/>
              <a:t>primer grado </a:t>
            </a:r>
            <a:r>
              <a:rPr lang="es-CR" sz="2400" dirty="0"/>
              <a:t>de consanguinidad.</a:t>
            </a:r>
          </a:p>
          <a:p>
            <a:endParaRPr lang="es-CR" sz="2400" dirty="0"/>
          </a:p>
        </p:txBody>
      </p:sp>
    </p:spTree>
    <p:extLst>
      <p:ext uri="{BB962C8B-B14F-4D97-AF65-F5344CB8AC3E}">
        <p14:creationId xmlns:p14="http://schemas.microsoft.com/office/powerpoint/2010/main" val="1982051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a:t>Licencias y Trámites </a:t>
            </a:r>
          </a:p>
        </p:txBody>
      </p:sp>
      <p:sp>
        <p:nvSpPr>
          <p:cNvPr id="3" name="Marcador de contenido 2"/>
          <p:cNvSpPr>
            <a:spLocks noGrp="1"/>
          </p:cNvSpPr>
          <p:nvPr>
            <p:ph idx="1"/>
          </p:nvPr>
        </p:nvSpPr>
        <p:spPr>
          <a:xfrm>
            <a:off x="1097279" y="1845733"/>
            <a:ext cx="10452463" cy="4195837"/>
          </a:xfrm>
        </p:spPr>
        <p:txBody>
          <a:bodyPr>
            <a:normAutofit/>
          </a:bodyPr>
          <a:lstStyle/>
          <a:p>
            <a:pPr lvl="0" algn="just"/>
            <a:r>
              <a:rPr lang="es-CR" dirty="0"/>
              <a:t>Reglamento del </a:t>
            </a:r>
            <a:r>
              <a:rPr lang="es-CR" b="1" dirty="0"/>
              <a:t>Estatuto de Servicio Civil </a:t>
            </a:r>
            <a:endParaRPr lang="es-CR" b="1" dirty="0" smtClean="0"/>
          </a:p>
          <a:p>
            <a:pPr lvl="0" algn="just"/>
            <a:r>
              <a:rPr lang="es-CR" b="1" i="1" u="sng" dirty="0" smtClean="0"/>
              <a:t>Artículo </a:t>
            </a:r>
            <a:r>
              <a:rPr lang="es-CR" b="1" i="1" u="sng" dirty="0"/>
              <a:t>33,</a:t>
            </a:r>
            <a:r>
              <a:rPr lang="es-CR" dirty="0"/>
              <a:t> </a:t>
            </a:r>
          </a:p>
          <a:p>
            <a:pPr algn="just"/>
            <a:r>
              <a:rPr lang="es-CR" dirty="0"/>
              <a:t>Podrán disfrutar de licencia ocasional de excepción, de conformidad con los requisitos y formalidades que en cada </a:t>
            </a:r>
            <a:r>
              <a:rPr lang="es-CR" dirty="0" smtClean="0"/>
              <a:t>dependencia </a:t>
            </a:r>
            <a:r>
              <a:rPr lang="es-CR" dirty="0"/>
              <a:t>establezca el </a:t>
            </a:r>
            <a:r>
              <a:rPr lang="es-CR" dirty="0" smtClean="0"/>
              <a:t>y </a:t>
            </a:r>
            <a:r>
              <a:rPr lang="es-CR" dirty="0"/>
              <a:t>sujetos a los siguientes procedimientos y condiciones</a:t>
            </a:r>
            <a:r>
              <a:rPr lang="es-CR" dirty="0" smtClean="0"/>
              <a:t>:</a:t>
            </a:r>
            <a:endParaRPr lang="es-CR" dirty="0"/>
          </a:p>
          <a:p>
            <a:pPr algn="just"/>
            <a:r>
              <a:rPr lang="es-CR" dirty="0"/>
              <a:t>Los jefes podrán conceder licencia </a:t>
            </a:r>
            <a:r>
              <a:rPr lang="es-CR" b="1" dirty="0"/>
              <a:t>hasta por una semana con goce de sueldo </a:t>
            </a:r>
            <a:r>
              <a:rPr lang="es-CR" dirty="0"/>
              <a:t>en los casos de </a:t>
            </a:r>
            <a:r>
              <a:rPr lang="es-CR" b="1" dirty="0"/>
              <a:t>matrimonio del servidor</a:t>
            </a:r>
            <a:r>
              <a:rPr lang="es-CR" dirty="0"/>
              <a:t>, el </a:t>
            </a:r>
            <a:r>
              <a:rPr lang="es-CR" b="1" dirty="0"/>
              <a:t>fallecimiento de cualquiera de sus padres</a:t>
            </a:r>
            <a:r>
              <a:rPr lang="es-CR" dirty="0"/>
              <a:t>, </a:t>
            </a:r>
            <a:r>
              <a:rPr lang="es-CR" b="1" dirty="0"/>
              <a:t>hijos, hermanos o cónyuge</a:t>
            </a:r>
            <a:r>
              <a:rPr lang="es-CR" dirty="0"/>
              <a:t>. También podrán conceder este derecho a aquellos servidores padres de </a:t>
            </a:r>
            <a:r>
              <a:rPr lang="es-CR" b="1" dirty="0"/>
              <a:t>hijos nacidos dentro o fuera del matrimonio</a:t>
            </a:r>
            <a:r>
              <a:rPr lang="es-CR" dirty="0"/>
              <a:t>. En este último caso solo cuando sean hijos </a:t>
            </a:r>
            <a:r>
              <a:rPr lang="es-CR" b="1" dirty="0"/>
              <a:t>reconocidos</a:t>
            </a:r>
            <a:r>
              <a:rPr lang="es-CR" dirty="0"/>
              <a:t> y en su función paternal.</a:t>
            </a:r>
          </a:p>
          <a:p>
            <a:pPr algn="just"/>
            <a:endParaRPr lang="es-CR" dirty="0"/>
          </a:p>
        </p:txBody>
      </p:sp>
    </p:spTree>
    <p:extLst>
      <p:ext uri="{BB962C8B-B14F-4D97-AF65-F5344CB8AC3E}">
        <p14:creationId xmlns:p14="http://schemas.microsoft.com/office/powerpoint/2010/main" val="2320341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0945" y="374072"/>
            <a:ext cx="11689773" cy="5869094"/>
          </a:xfrm>
        </p:spPr>
        <p:txBody>
          <a:bodyPr>
            <a:normAutofit fontScale="85000" lnSpcReduction="20000"/>
          </a:bodyPr>
          <a:lstStyle/>
          <a:p>
            <a:pPr lvl="0"/>
            <a:r>
              <a:rPr lang="es-CR" b="1" u="sng" dirty="0"/>
              <a:t>Convención Colectiva:</a:t>
            </a:r>
            <a:endParaRPr lang="es-CR" dirty="0"/>
          </a:p>
          <a:p>
            <a:r>
              <a:rPr lang="es-CR" b="1" u="sng" dirty="0"/>
              <a:t> </a:t>
            </a:r>
            <a:endParaRPr lang="es-CR" dirty="0"/>
          </a:p>
          <a:p>
            <a:r>
              <a:rPr lang="es-CR" b="1" i="1" u="sng" dirty="0"/>
              <a:t>Artículo 37,</a:t>
            </a:r>
            <a:r>
              <a:rPr lang="es-CR" dirty="0"/>
              <a:t> </a:t>
            </a:r>
          </a:p>
          <a:p>
            <a:r>
              <a:rPr lang="es-CR" dirty="0"/>
              <a:t> </a:t>
            </a:r>
          </a:p>
          <a:p>
            <a:r>
              <a:rPr lang="es-CR" dirty="0"/>
              <a:t>Licencia de paternidad. Todo trabajador, a partir del nacimiento o adopción de sus hijos e hijas tendrá derecho a una licencia con goce de salario de un mes. En el caso de adopción, el trabajador deberá presentar certificación de la sentencia aprobatoria emitida por el Juez de Familia.</a:t>
            </a:r>
          </a:p>
          <a:p>
            <a:r>
              <a:rPr lang="es-CR" dirty="0"/>
              <a:t> </a:t>
            </a:r>
          </a:p>
          <a:p>
            <a:r>
              <a:rPr lang="es-CR" b="1" i="1" u="sng" dirty="0"/>
              <a:t>Artículo 38,</a:t>
            </a:r>
            <a:endParaRPr lang="es-CR" dirty="0"/>
          </a:p>
          <a:p>
            <a:r>
              <a:rPr lang="es-CR" b="1" i="1" dirty="0"/>
              <a:t> </a:t>
            </a:r>
            <a:endParaRPr lang="es-CR" dirty="0"/>
          </a:p>
          <a:p>
            <a:r>
              <a:rPr lang="es-CR" dirty="0"/>
              <a:t>Licencia para cuidados especiales de familiares. Las personas trabajadoras del MEP tendrán derecho a licencia con goce de salario por el plazo máximo de un mes, para atender a su padre o madre hijos o hijas, cónyuge, compañero o compañera, que requieran cuidados especiales por causa de accidentes o enfermedades graves no terminales, debidamente comprobado mediante certificación médica extendida por la Caja Costarricense de Seguro Social o el Instituto Nacional de Seguros (INS).</a:t>
            </a:r>
          </a:p>
          <a:p>
            <a:r>
              <a:rPr lang="es-CR" dirty="0"/>
              <a:t>Esta licencia no podrá ser otorgada simultáneamente a más de una persona si en la familia hubiese dos o más trabajadores con derecho a obtenerla.</a:t>
            </a:r>
          </a:p>
          <a:p>
            <a:r>
              <a:rPr lang="es-CR" dirty="0"/>
              <a:t>En casos excepcionales se podrá conceder una prórroga por hasta un mes más, de conformidad con lo dispuesto en la resolución #001-05-2015JPRL-MEP-SEC-SITRACOME-2015, emitida por la Junta Paritaria de Relaciones Laborales de fecha seis de agosto de dos mil quince.</a:t>
            </a:r>
          </a:p>
          <a:p>
            <a:endParaRPr lang="es-CR" dirty="0"/>
          </a:p>
        </p:txBody>
      </p:sp>
    </p:spTree>
    <p:extLst>
      <p:ext uri="{BB962C8B-B14F-4D97-AF65-F5344CB8AC3E}">
        <p14:creationId xmlns:p14="http://schemas.microsoft.com/office/powerpoint/2010/main" val="459280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1336" y="124691"/>
            <a:ext cx="11700164" cy="6016336"/>
          </a:xfrm>
        </p:spPr>
        <p:txBody>
          <a:bodyPr>
            <a:normAutofit fontScale="85000" lnSpcReduction="20000"/>
          </a:bodyPr>
          <a:lstStyle/>
          <a:p>
            <a:pPr algn="ctr"/>
            <a:r>
              <a:rPr lang="es-CR" sz="4800" b="1" u="sng" dirty="0" smtClean="0"/>
              <a:t>Sin </a:t>
            </a:r>
            <a:r>
              <a:rPr lang="es-CR" sz="4800" b="1" u="sng" dirty="0"/>
              <a:t>sueldo </a:t>
            </a:r>
            <a:endParaRPr lang="es-CR" sz="4800" dirty="0"/>
          </a:p>
          <a:p>
            <a:r>
              <a:rPr lang="es-CR" b="1" dirty="0"/>
              <a:t> </a:t>
            </a:r>
            <a:endParaRPr lang="es-CR" dirty="0"/>
          </a:p>
          <a:p>
            <a:r>
              <a:rPr lang="es-CR" dirty="0"/>
              <a:t> </a:t>
            </a:r>
            <a:r>
              <a:rPr lang="es-CR" b="1" i="1" u="sng" dirty="0" smtClean="0"/>
              <a:t>Reglamento </a:t>
            </a:r>
            <a:r>
              <a:rPr lang="es-CR" b="1" i="1" u="sng" dirty="0"/>
              <a:t>de Servicio de Conserjería de las Instituciones Educativas Oficiales:</a:t>
            </a:r>
            <a:endParaRPr lang="es-CR" dirty="0"/>
          </a:p>
          <a:p>
            <a:r>
              <a:rPr lang="es-CR" b="1" i="1" dirty="0"/>
              <a:t> </a:t>
            </a:r>
            <a:endParaRPr lang="es-CR" dirty="0"/>
          </a:p>
          <a:p>
            <a:r>
              <a:rPr lang="es-CR" b="1" i="1" u="sng" dirty="0"/>
              <a:t>Artículo 36,</a:t>
            </a:r>
            <a:endParaRPr lang="es-CR" dirty="0"/>
          </a:p>
          <a:p>
            <a:r>
              <a:rPr lang="es-CR" b="1" i="1" dirty="0"/>
              <a:t> </a:t>
            </a:r>
            <a:endParaRPr lang="es-CR" dirty="0"/>
          </a:p>
          <a:p>
            <a:r>
              <a:rPr lang="es-CR" dirty="0"/>
              <a:t>Los permisos sin goce de salario, que procedan conforme a las prescripciones que al respecto contiene el Estatuto de Servicio Civil para la carrera administrativa, se otorgarán así: a) 8 días, Director; b) 15 días Supervisor; c) un mes Director Regional.</a:t>
            </a:r>
          </a:p>
          <a:p>
            <a:r>
              <a:rPr lang="es-CR" dirty="0"/>
              <a:t> </a:t>
            </a:r>
          </a:p>
          <a:p>
            <a:pPr lvl="0"/>
            <a:r>
              <a:rPr lang="es-CR" b="1" u="sng" dirty="0"/>
              <a:t>Reglamento del Estatuto de Servicio Civil y su Reglamento</a:t>
            </a:r>
            <a:endParaRPr lang="es-CR" dirty="0"/>
          </a:p>
          <a:p>
            <a:r>
              <a:rPr lang="es-CR" b="1" i="1" dirty="0"/>
              <a:t> </a:t>
            </a:r>
            <a:endParaRPr lang="es-CR" dirty="0"/>
          </a:p>
          <a:p>
            <a:r>
              <a:rPr lang="es-CR" b="1" i="1" u="sng" dirty="0"/>
              <a:t>Artículo 172,</a:t>
            </a:r>
            <a:r>
              <a:rPr lang="es-CR" dirty="0"/>
              <a:t> </a:t>
            </a:r>
          </a:p>
          <a:p>
            <a:r>
              <a:rPr lang="es-CR" dirty="0"/>
              <a:t> </a:t>
            </a:r>
          </a:p>
          <a:p>
            <a:r>
              <a:rPr lang="es-CR" dirty="0"/>
              <a:t>Las Licencias sin goce de salario, hasta por una semana, serán autorizadas por el jefe inmediato, solamente en casos </a:t>
            </a:r>
            <a:r>
              <a:rPr lang="es-CR" b="1" i="1" u="sng" dirty="0"/>
              <a:t>excepcionales</a:t>
            </a:r>
            <a:r>
              <a:rPr lang="es-CR" dirty="0"/>
              <a:t>, previa solicitud escrita del interesado. Las licencias que excedan de dicho término, deberán tener la aprobación del Departamento de Personal. (El subrayado no corresponde al original)</a:t>
            </a:r>
          </a:p>
          <a:p>
            <a:endParaRPr lang="es-CR" dirty="0"/>
          </a:p>
        </p:txBody>
      </p:sp>
    </p:spTree>
    <p:extLst>
      <p:ext uri="{BB962C8B-B14F-4D97-AF65-F5344CB8AC3E}">
        <p14:creationId xmlns:p14="http://schemas.microsoft.com/office/powerpoint/2010/main" val="3988163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smtClean="0"/>
              <a:t>Contactos: </a:t>
            </a:r>
            <a:endParaRPr lang="es-CR" dirty="0"/>
          </a:p>
        </p:txBody>
      </p:sp>
      <p:sp>
        <p:nvSpPr>
          <p:cNvPr id="3" name="Marcador de contenido 2"/>
          <p:cNvSpPr>
            <a:spLocks noGrp="1"/>
          </p:cNvSpPr>
          <p:nvPr>
            <p:ph idx="1"/>
          </p:nvPr>
        </p:nvSpPr>
        <p:spPr>
          <a:xfrm>
            <a:off x="1097279" y="1845733"/>
            <a:ext cx="10365377" cy="4054323"/>
          </a:xfrm>
        </p:spPr>
        <p:txBody>
          <a:bodyPr/>
          <a:lstStyle/>
          <a:p>
            <a:r>
              <a:rPr lang="es-CR" sz="2400" dirty="0" smtClean="0"/>
              <a:t>Teléfonos: </a:t>
            </a:r>
            <a:r>
              <a:rPr lang="es-CR" sz="2800" dirty="0" smtClean="0">
                <a:effectLst>
                  <a:outerShdw blurRad="38100" dist="38100" dir="2700000" algn="tl">
                    <a:srgbClr val="000000">
                      <a:alpha val="43137"/>
                    </a:srgbClr>
                  </a:outerShdw>
                </a:effectLst>
              </a:rPr>
              <a:t>2445-3145 / 2445-5146</a:t>
            </a:r>
          </a:p>
          <a:p>
            <a:endParaRPr lang="es-CR" sz="1400" dirty="0" smtClean="0"/>
          </a:p>
          <a:p>
            <a:r>
              <a:rPr lang="es-CR" dirty="0"/>
              <a:t>Director Regional:  </a:t>
            </a:r>
            <a:r>
              <a:rPr lang="es-CR" dirty="0" smtClean="0">
                <a:hlinkClick r:id="rId2"/>
              </a:rPr>
              <a:t>DRE.Occidente@mep.go.cr</a:t>
            </a:r>
            <a:endParaRPr lang="es-CR" dirty="0" smtClean="0"/>
          </a:p>
          <a:p>
            <a:r>
              <a:rPr lang="es-CR" dirty="0"/>
              <a:t>Asesorias Pedagogicas Occidente </a:t>
            </a:r>
            <a:r>
              <a:rPr lang="es-CR" dirty="0" smtClean="0">
                <a:hlinkClick r:id="rId3"/>
              </a:rPr>
              <a:t>Apedagogica.Occidente@mep.go.cr</a:t>
            </a:r>
            <a:r>
              <a:rPr lang="es-CR" dirty="0" smtClean="0"/>
              <a:t> </a:t>
            </a:r>
            <a:endParaRPr lang="es-CR" dirty="0"/>
          </a:p>
          <a:p>
            <a:r>
              <a:rPr lang="es-CR" dirty="0"/>
              <a:t>Servicios AdminFinan Occidente </a:t>
            </a:r>
            <a:r>
              <a:rPr lang="es-CR" dirty="0" smtClean="0">
                <a:hlinkClick r:id="rId4"/>
              </a:rPr>
              <a:t>Serviciosadmfinan.Occidente@mep.go.cr</a:t>
            </a:r>
            <a:r>
              <a:rPr lang="es-CR" dirty="0" smtClean="0"/>
              <a:t> </a:t>
            </a:r>
          </a:p>
          <a:p>
            <a:r>
              <a:rPr lang="es-CR" dirty="0" smtClean="0"/>
              <a:t>Juntas  </a:t>
            </a:r>
            <a:r>
              <a:rPr lang="es-CR" dirty="0"/>
              <a:t>Occidente </a:t>
            </a:r>
            <a:r>
              <a:rPr lang="es-CR" dirty="0" smtClean="0">
                <a:hlinkClick r:id="rId5"/>
              </a:rPr>
              <a:t>juntas.occidente@mep.go.cr</a:t>
            </a:r>
            <a:r>
              <a:rPr lang="es-CR" dirty="0" smtClean="0"/>
              <a:t> </a:t>
            </a:r>
          </a:p>
          <a:p>
            <a:r>
              <a:rPr lang="es-CR" dirty="0"/>
              <a:t>Oficina Pruebas Nacionales Occidente </a:t>
            </a:r>
            <a:r>
              <a:rPr lang="es-CR" dirty="0" smtClean="0"/>
              <a:t>:  </a:t>
            </a:r>
            <a:r>
              <a:rPr lang="es-CR" sz="2800" dirty="0" smtClean="0">
                <a:effectLst>
                  <a:outerShdw blurRad="38100" dist="38100" dir="2700000" algn="tl">
                    <a:srgbClr val="000000">
                      <a:alpha val="43137"/>
                    </a:srgbClr>
                  </a:outerShdw>
                </a:effectLst>
              </a:rPr>
              <a:t>2447-9926</a:t>
            </a:r>
            <a:r>
              <a:rPr lang="es-CR" dirty="0" smtClean="0"/>
              <a:t> (directo) </a:t>
            </a:r>
          </a:p>
          <a:p>
            <a:r>
              <a:rPr lang="es-CR" dirty="0" smtClean="0">
                <a:hlinkClick r:id="rId6"/>
              </a:rPr>
              <a:t>oficinapruebasnacionalesoccidente@mep.go.cr</a:t>
            </a:r>
            <a:r>
              <a:rPr lang="es-CR" dirty="0" smtClean="0"/>
              <a:t> </a:t>
            </a:r>
            <a:endParaRPr lang="es-CR" dirty="0"/>
          </a:p>
        </p:txBody>
      </p:sp>
    </p:spTree>
    <p:extLst>
      <p:ext uri="{BB962C8B-B14F-4D97-AF65-F5344CB8AC3E}">
        <p14:creationId xmlns:p14="http://schemas.microsoft.com/office/powerpoint/2010/main" val="82021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r"/>
            <a:r>
              <a:rPr lang="es-CR" dirty="0" smtClean="0"/>
              <a:t>Gracias </a:t>
            </a:r>
            <a:br>
              <a:rPr lang="es-CR" dirty="0" smtClean="0"/>
            </a:br>
            <a:endParaRPr lang="es-CR" dirty="0"/>
          </a:p>
        </p:txBody>
      </p:sp>
    </p:spTree>
    <p:extLst>
      <p:ext uri="{BB962C8B-B14F-4D97-AF65-F5344CB8AC3E}">
        <p14:creationId xmlns:p14="http://schemas.microsoft.com/office/powerpoint/2010/main" val="2969196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8395" t="7775" r="18019" b="8880"/>
          <a:stretch/>
        </p:blipFill>
        <p:spPr>
          <a:xfrm>
            <a:off x="1919111" y="1998309"/>
            <a:ext cx="3814763" cy="2460625"/>
          </a:xfrm>
        </p:spPr>
      </p:pic>
      <p:cxnSp>
        <p:nvCxnSpPr>
          <p:cNvPr id="3" name="Conector recto 2"/>
          <p:cNvCxnSpPr/>
          <p:nvPr/>
        </p:nvCxnSpPr>
        <p:spPr>
          <a:xfrm>
            <a:off x="6299200" y="2201334"/>
            <a:ext cx="0" cy="213360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3" descr="https://congresosocialesdreoc.files.wordpress.com/2012/10/dreoc-e1350843540925.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32435" y="1911790"/>
            <a:ext cx="2720975"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475509" y="5288972"/>
            <a:ext cx="11003972" cy="461665"/>
          </a:xfrm>
          <a:prstGeom prst="rect">
            <a:avLst/>
          </a:prstGeom>
          <a:noFill/>
        </p:spPr>
        <p:txBody>
          <a:bodyPr wrap="square" rtlCol="0">
            <a:spAutoFit/>
          </a:bodyPr>
          <a:lstStyle/>
          <a:p>
            <a:r>
              <a:rPr lang="es-CR" sz="2400" dirty="0" smtClean="0">
                <a:solidFill>
                  <a:schemeClr val="accent2"/>
                </a:solidFill>
              </a:rPr>
              <a:t>DEPARTAMENTEO DE SERVICIOS ADMINISTRATIVOS Y FINANCIEROS</a:t>
            </a:r>
            <a:endParaRPr lang="es-CR" sz="2400" dirty="0">
              <a:solidFill>
                <a:schemeClr val="accent2"/>
              </a:solidFill>
            </a:endParaRPr>
          </a:p>
        </p:txBody>
      </p:sp>
    </p:spTree>
    <p:extLst>
      <p:ext uri="{BB962C8B-B14F-4D97-AF65-F5344CB8AC3E}">
        <p14:creationId xmlns:p14="http://schemas.microsoft.com/office/powerpoint/2010/main" val="1302669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14401" y="758952"/>
            <a:ext cx="10952018" cy="3566160"/>
          </a:xfrm>
        </p:spPr>
        <p:txBody>
          <a:bodyPr>
            <a:normAutofit fontScale="90000"/>
          </a:bodyPr>
          <a:lstStyle/>
          <a:p>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smtClean="0">
                <a:solidFill>
                  <a:schemeClr val="accent2"/>
                </a:solidFill>
              </a:rPr>
              <a:t>Proceso </a:t>
            </a:r>
            <a:r>
              <a:rPr lang="es-CR" sz="6600" dirty="0">
                <a:solidFill>
                  <a:schemeClr val="accent2"/>
                </a:solidFill>
              </a:rPr>
              <a:t>de Gestión de </a:t>
            </a:r>
            <a:r>
              <a:rPr lang="es-CR" sz="6600" dirty="0" smtClean="0">
                <a:solidFill>
                  <a:schemeClr val="accent2"/>
                </a:solidFill>
              </a:rPr>
              <a:t>Juntas</a:t>
            </a:r>
            <a:r>
              <a:rPr lang="es-CR" sz="8800" dirty="0"/>
              <a:t/>
            </a:r>
            <a:br>
              <a:rPr lang="es-CR" sz="8800" dirty="0"/>
            </a:br>
            <a:endParaRPr lang="es-CR" sz="6600" dirty="0">
              <a:solidFill>
                <a:srgbClr val="FFC000"/>
              </a:solidFill>
            </a:endParaRPr>
          </a:p>
        </p:txBody>
      </p:sp>
    </p:spTree>
    <p:extLst>
      <p:ext uri="{BB962C8B-B14F-4D97-AF65-F5344CB8AC3E}">
        <p14:creationId xmlns:p14="http://schemas.microsoft.com/office/powerpoint/2010/main" val="1358375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46059"/>
            <a:ext cx="10058400" cy="1450757"/>
          </a:xfrm>
        </p:spPr>
        <p:txBody>
          <a:bodyPr/>
          <a:lstStyle/>
          <a:p>
            <a:r>
              <a:rPr lang="es-CR" b="1" dirty="0" smtClean="0">
                <a:solidFill>
                  <a:schemeClr val="accent2"/>
                </a:solidFill>
              </a:rPr>
              <a:t>Recursos 2018  (US$ 7.3 </a:t>
            </a:r>
            <a:r>
              <a:rPr lang="es-CR" b="1" dirty="0" err="1" smtClean="0">
                <a:solidFill>
                  <a:schemeClr val="accent2"/>
                </a:solidFill>
              </a:rPr>
              <a:t>mlls</a:t>
            </a:r>
            <a:r>
              <a:rPr lang="es-CR" b="1" dirty="0" smtClean="0">
                <a:solidFill>
                  <a:schemeClr val="accent2"/>
                </a:solidFill>
              </a:rPr>
              <a:t>)</a:t>
            </a:r>
            <a:endParaRPr lang="es-CR" dirty="0">
              <a:solidFill>
                <a:schemeClr val="accent2"/>
              </a:solidFill>
            </a:endParaRPr>
          </a:p>
        </p:txBody>
      </p:sp>
      <p:graphicFrame>
        <p:nvGraphicFramePr>
          <p:cNvPr id="5" name="Tabla 4"/>
          <p:cNvGraphicFramePr>
            <a:graphicFrameLocks noGrp="1"/>
          </p:cNvGraphicFramePr>
          <p:nvPr>
            <p:extLst/>
          </p:nvPr>
        </p:nvGraphicFramePr>
        <p:xfrm>
          <a:off x="1665515" y="1858659"/>
          <a:ext cx="8556170" cy="4161138"/>
        </p:xfrm>
        <a:graphic>
          <a:graphicData uri="http://schemas.openxmlformats.org/drawingml/2006/table">
            <a:tbl>
              <a:tblPr>
                <a:tableStyleId>{5C22544A-7EE6-4342-B048-85BDC9FD1C3A}</a:tableStyleId>
              </a:tblPr>
              <a:tblGrid>
                <a:gridCol w="4593902"/>
                <a:gridCol w="2137834"/>
                <a:gridCol w="1824434"/>
              </a:tblGrid>
              <a:tr h="334259">
                <a:tc>
                  <a:txBody>
                    <a:bodyPr/>
                    <a:lstStyle/>
                    <a:p>
                      <a:pPr algn="l" fontAlgn="b"/>
                      <a:r>
                        <a:rPr lang="es-CR" sz="1400" u="none" strike="noStrike" dirty="0">
                          <a:effectLst/>
                        </a:rPr>
                        <a:t> </a:t>
                      </a:r>
                      <a:endParaRPr lang="es-CR" sz="1400" b="0" i="0" u="none" strike="noStrike" dirty="0">
                        <a:solidFill>
                          <a:srgbClr val="000000"/>
                        </a:solidFill>
                        <a:effectLst/>
                        <a:latin typeface="Calibri" panose="020F0502020204030204" pitchFamily="34" charset="0"/>
                      </a:endParaRPr>
                    </a:p>
                  </a:txBody>
                  <a:tcPr marL="8900" marR="8900" marT="8900" marB="0" anchor="b"/>
                </a:tc>
                <a:tc>
                  <a:txBody>
                    <a:bodyPr/>
                    <a:lstStyle/>
                    <a:p>
                      <a:pPr algn="ctr" fontAlgn="b"/>
                      <a:r>
                        <a:rPr lang="es-CR" sz="2000" b="1" u="none" strike="noStrike" dirty="0">
                          <a:effectLst/>
                        </a:rPr>
                        <a:t>2017</a:t>
                      </a:r>
                      <a:endParaRPr lang="es-CR" sz="2000" b="1" i="0" u="none" strike="noStrike" dirty="0">
                        <a:solidFill>
                          <a:srgbClr val="000000"/>
                        </a:solidFill>
                        <a:effectLst/>
                        <a:latin typeface="Calibri" panose="020F0502020204030204" pitchFamily="34" charset="0"/>
                      </a:endParaRPr>
                    </a:p>
                  </a:txBody>
                  <a:tcPr marL="8900" marR="8900" marT="8900" marB="0" anchor="b">
                    <a:solidFill>
                      <a:schemeClr val="accent4">
                        <a:lumMod val="60000"/>
                        <a:lumOff val="40000"/>
                      </a:schemeClr>
                    </a:solidFill>
                  </a:tcPr>
                </a:tc>
                <a:tc>
                  <a:txBody>
                    <a:bodyPr/>
                    <a:lstStyle/>
                    <a:p>
                      <a:pPr algn="ctr" fontAlgn="b"/>
                      <a:r>
                        <a:rPr lang="es-CR" sz="2000" b="1" u="none" strike="noStrike" dirty="0">
                          <a:effectLst/>
                        </a:rPr>
                        <a:t>2018</a:t>
                      </a:r>
                      <a:endParaRPr lang="es-CR" sz="2000" b="1" i="0" u="none" strike="noStrike" dirty="0">
                        <a:solidFill>
                          <a:srgbClr val="000000"/>
                        </a:solidFill>
                        <a:effectLst/>
                        <a:latin typeface="Calibri" panose="020F0502020204030204" pitchFamily="34" charset="0"/>
                      </a:endParaRPr>
                    </a:p>
                  </a:txBody>
                  <a:tcPr marL="8900" marR="8900" marT="8900" marB="0" anchor="b">
                    <a:solidFill>
                      <a:schemeClr val="accent4">
                        <a:lumMod val="60000"/>
                        <a:lumOff val="40000"/>
                      </a:schemeClr>
                    </a:solidFill>
                  </a:tcPr>
                </a:tc>
              </a:tr>
              <a:tr h="298305">
                <a:tc>
                  <a:txBody>
                    <a:bodyPr/>
                    <a:lstStyle/>
                    <a:p>
                      <a:pPr algn="ctr" rtl="0" fontAlgn="ctr"/>
                      <a:r>
                        <a:rPr lang="es-CR" sz="1400" u="none" strike="noStrike">
                          <a:effectLst/>
                        </a:rPr>
                        <a:t>DESCRIPCIÓN</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ctr" rtl="0" fontAlgn="ctr"/>
                      <a:r>
                        <a:rPr lang="es-CR" sz="1400" u="none" strike="noStrike">
                          <a:effectLst/>
                        </a:rPr>
                        <a:t> </a:t>
                      </a:r>
                      <a:endParaRPr lang="es-CR" sz="1400" b="1" i="0" u="none" strike="noStrike">
                        <a:solidFill>
                          <a:srgbClr val="FFFFFF"/>
                        </a:solidFill>
                        <a:effectLst/>
                        <a:latin typeface="Century Gothic" panose="020B0502020202020204" pitchFamily="34" charset="0"/>
                      </a:endParaRPr>
                    </a:p>
                  </a:txBody>
                  <a:tcPr marL="8900" marR="8900" marT="8900" marB="0" anchor="ctr"/>
                </a:tc>
                <a:tc>
                  <a:txBody>
                    <a:bodyPr/>
                    <a:lstStyle/>
                    <a:p>
                      <a:pPr algn="ctr" rtl="0" fontAlgn="ctr"/>
                      <a:r>
                        <a:rPr lang="es-CR" sz="1400" u="none" strike="noStrike">
                          <a:effectLst/>
                        </a:rPr>
                        <a:t> </a:t>
                      </a:r>
                      <a:endParaRPr lang="es-CR" sz="1400" b="1" i="0" u="none" strike="noStrike">
                        <a:solidFill>
                          <a:srgbClr val="FFFFFF"/>
                        </a:solidFill>
                        <a:effectLst/>
                        <a:latin typeface="Century Gothic" panose="020B0502020202020204" pitchFamily="34" charset="0"/>
                      </a:endParaRPr>
                    </a:p>
                  </a:txBody>
                  <a:tcPr marL="8900" marR="8900" marT="8900" marB="0" anchor="ctr"/>
                </a:tc>
              </a:tr>
              <a:tr h="298305">
                <a:tc>
                  <a:txBody>
                    <a:bodyPr/>
                    <a:lstStyle/>
                    <a:p>
                      <a:pPr algn="l" rtl="0" fontAlgn="ctr"/>
                      <a:r>
                        <a:rPr lang="es-CR" sz="1400" u="none" strike="noStrike">
                          <a:effectLst/>
                        </a:rPr>
                        <a:t>JUNTAS DE EDUCACIÓN</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154</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154</a:t>
                      </a:r>
                      <a:endParaRPr lang="es-CR" sz="1400" b="1" i="0" u="none" strike="noStrike">
                        <a:solidFill>
                          <a:srgbClr val="000000"/>
                        </a:solidFill>
                        <a:effectLst/>
                        <a:latin typeface="Century Gothic" panose="020B0502020202020204" pitchFamily="34" charset="0"/>
                      </a:endParaRPr>
                    </a:p>
                  </a:txBody>
                  <a:tcPr marL="8900" marR="8900" marT="8900" marB="0" anchor="ctr"/>
                </a:tc>
              </a:tr>
              <a:tr h="298305">
                <a:tc>
                  <a:txBody>
                    <a:bodyPr/>
                    <a:lstStyle/>
                    <a:p>
                      <a:pPr algn="l" rtl="0" fontAlgn="ctr"/>
                      <a:r>
                        <a:rPr lang="es-CR" sz="1400" u="none" strike="noStrike">
                          <a:effectLst/>
                        </a:rPr>
                        <a:t>JUNTAS ADMINISTRATIVAS</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30</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31</a:t>
                      </a:r>
                      <a:endParaRPr lang="es-CR" sz="1400" b="1" i="0" u="none" strike="noStrike">
                        <a:solidFill>
                          <a:srgbClr val="000000"/>
                        </a:solidFill>
                        <a:effectLst/>
                        <a:latin typeface="Century Gothic" panose="020B0502020202020204" pitchFamily="34" charset="0"/>
                      </a:endParaRPr>
                    </a:p>
                  </a:txBody>
                  <a:tcPr marL="8900" marR="8900" marT="8900" marB="0" anchor="ctr"/>
                </a:tc>
              </a:tr>
              <a:tr h="298305">
                <a:tc>
                  <a:txBody>
                    <a:bodyPr/>
                    <a:lstStyle/>
                    <a:p>
                      <a:pPr algn="l" rtl="0" fontAlgn="ctr"/>
                      <a:r>
                        <a:rPr lang="es-CR" sz="1400" u="none" strike="noStrike">
                          <a:effectLst/>
                        </a:rPr>
                        <a:t>MATRICULA GENERAL</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38. 085</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dirty="0" smtClean="0">
                          <a:effectLst/>
                        </a:rPr>
                        <a:t>39. 246</a:t>
                      </a:r>
                      <a:endParaRPr lang="es-CR" sz="1400" b="1" i="0" u="none" strike="noStrike" dirty="0">
                        <a:solidFill>
                          <a:srgbClr val="000000"/>
                        </a:solidFill>
                        <a:effectLst/>
                        <a:latin typeface="Century Gothic" panose="020B0502020202020204" pitchFamily="34" charset="0"/>
                      </a:endParaRPr>
                    </a:p>
                  </a:txBody>
                  <a:tcPr marL="8900" marR="8900" marT="8900" marB="0" anchor="ctr"/>
                </a:tc>
              </a:tr>
              <a:tr h="379660">
                <a:tc>
                  <a:txBody>
                    <a:bodyPr/>
                    <a:lstStyle/>
                    <a:p>
                      <a:pPr algn="l" rtl="0" fontAlgn="ctr"/>
                      <a:r>
                        <a:rPr lang="es-CR" sz="1400" u="none" strike="noStrike" dirty="0">
                          <a:effectLst/>
                        </a:rPr>
                        <a:t>BENEFICIARIOS DE PANEA </a:t>
                      </a:r>
                      <a:endParaRPr lang="es-CR" sz="1400" b="1" i="0" u="none" strike="noStrike" dirty="0">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33 296</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33 442</a:t>
                      </a:r>
                      <a:endParaRPr lang="es-CR" sz="1400" b="1" i="0" u="none" strike="noStrike">
                        <a:solidFill>
                          <a:srgbClr val="000000"/>
                        </a:solidFill>
                        <a:effectLst/>
                        <a:latin typeface="Century Gothic" panose="020B0502020202020204" pitchFamily="34" charset="0"/>
                      </a:endParaRPr>
                    </a:p>
                  </a:txBody>
                  <a:tcPr marL="8900" marR="8900" marT="8900" marB="0" anchor="ctr"/>
                </a:tc>
              </a:tr>
              <a:tr h="298305">
                <a:tc>
                  <a:txBody>
                    <a:bodyPr/>
                    <a:lstStyle/>
                    <a:p>
                      <a:pPr algn="l" rtl="0" fontAlgn="ctr"/>
                      <a:r>
                        <a:rPr lang="es-CR" sz="1400" u="none" strike="noStrike">
                          <a:effectLst/>
                        </a:rPr>
                        <a:t>MONTO LEY 6746</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3,728,328,122.57</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3,674,744,615.89</a:t>
                      </a:r>
                      <a:endParaRPr lang="es-CR" sz="1400" b="1" i="0" u="none" strike="noStrike">
                        <a:solidFill>
                          <a:srgbClr val="000000"/>
                        </a:solidFill>
                        <a:effectLst/>
                        <a:latin typeface="Century Gothic" panose="020B0502020202020204" pitchFamily="34" charset="0"/>
                      </a:endParaRPr>
                    </a:p>
                  </a:txBody>
                  <a:tcPr marL="8900" marR="8900" marT="8900" marB="0" anchor="ctr"/>
                </a:tc>
              </a:tr>
              <a:tr h="298305">
                <a:tc>
                  <a:txBody>
                    <a:bodyPr/>
                    <a:lstStyle/>
                    <a:p>
                      <a:pPr algn="l" rtl="0" fontAlgn="ctr"/>
                      <a:r>
                        <a:rPr lang="es-CR" sz="1400" u="none" strike="noStrike">
                          <a:effectLst/>
                        </a:rPr>
                        <a:t>MONTO BIENES   INMUEBLES</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243 199 263.35</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347 933 804 .21</a:t>
                      </a:r>
                      <a:endParaRPr lang="es-CR" sz="1400" b="1" i="0" u="none" strike="noStrike">
                        <a:solidFill>
                          <a:srgbClr val="000000"/>
                        </a:solidFill>
                        <a:effectLst/>
                        <a:latin typeface="Century Gothic" panose="020B0502020202020204" pitchFamily="34" charset="0"/>
                      </a:endParaRPr>
                    </a:p>
                  </a:txBody>
                  <a:tcPr marL="8900" marR="8900" marT="8900" marB="0" anchor="ctr"/>
                </a:tc>
              </a:tr>
              <a:tr h="464169">
                <a:tc>
                  <a:txBody>
                    <a:bodyPr/>
                    <a:lstStyle/>
                    <a:p>
                      <a:pPr algn="l" rtl="0" fontAlgn="ctr"/>
                      <a:r>
                        <a:rPr lang="es-CR" sz="1400" u="none" strike="noStrike">
                          <a:effectLst/>
                        </a:rPr>
                        <a:t>RECURSOS PANEA ( Subsidio servidora, Alimentos, HUERTAS</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3 068 627 205.16</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4 716 092 787.01</a:t>
                      </a:r>
                      <a:endParaRPr lang="es-CR" sz="1400" b="1" i="0" u="none" strike="noStrike">
                        <a:solidFill>
                          <a:srgbClr val="000000"/>
                        </a:solidFill>
                        <a:effectLst/>
                        <a:latin typeface="Century Gothic" panose="020B0502020202020204" pitchFamily="34" charset="0"/>
                      </a:endParaRPr>
                    </a:p>
                  </a:txBody>
                  <a:tcPr marL="8900" marR="8900" marT="8900" marB="0" anchor="ctr"/>
                </a:tc>
              </a:tr>
              <a:tr h="298305">
                <a:tc>
                  <a:txBody>
                    <a:bodyPr/>
                    <a:lstStyle/>
                    <a:p>
                      <a:pPr algn="l" rtl="0" fontAlgn="ctr"/>
                      <a:r>
                        <a:rPr lang="es-CR" sz="1400" u="none" strike="noStrike">
                          <a:effectLst/>
                        </a:rPr>
                        <a:t>RECURSOS LEY 7372 (CTP)</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99,722,152.18</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70,230,440.23</a:t>
                      </a:r>
                      <a:endParaRPr lang="es-CR" sz="1400" b="1" i="0" u="none" strike="noStrike">
                        <a:solidFill>
                          <a:srgbClr val="000000"/>
                        </a:solidFill>
                        <a:effectLst/>
                        <a:latin typeface="Century Gothic" panose="020B0502020202020204" pitchFamily="34" charset="0"/>
                      </a:endParaRPr>
                    </a:p>
                  </a:txBody>
                  <a:tcPr marL="8900" marR="8900" marT="8900" marB="0" anchor="ctr"/>
                </a:tc>
              </a:tr>
              <a:tr h="298305">
                <a:tc>
                  <a:txBody>
                    <a:bodyPr/>
                    <a:lstStyle/>
                    <a:p>
                      <a:pPr algn="l" rtl="0" fontAlgn="ctr"/>
                      <a:r>
                        <a:rPr lang="es-CR" sz="1400" u="none" strike="noStrike">
                          <a:effectLst/>
                        </a:rPr>
                        <a:t>RECURSOS EN INFRAESTRUCTURA  </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6,540,324,191.22</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710,305,881.97</a:t>
                      </a:r>
                      <a:endParaRPr lang="es-CR" sz="1400" b="1" i="0" u="none" strike="noStrike">
                        <a:solidFill>
                          <a:srgbClr val="000000"/>
                        </a:solidFill>
                        <a:effectLst/>
                        <a:latin typeface="Century Gothic" panose="020B0502020202020204" pitchFamily="34" charset="0"/>
                      </a:endParaRPr>
                    </a:p>
                  </a:txBody>
                  <a:tcPr marL="8900" marR="8900" marT="8900" marB="0" anchor="ctr"/>
                </a:tc>
              </a:tr>
              <a:tr h="298305">
                <a:tc>
                  <a:txBody>
                    <a:bodyPr/>
                    <a:lstStyle/>
                    <a:p>
                      <a:pPr algn="l" rtl="0" fontAlgn="ctr"/>
                      <a:r>
                        <a:rPr lang="es-CR" sz="1400" u="none" strike="noStrike">
                          <a:effectLst/>
                        </a:rPr>
                        <a:t>LEY 7600</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32,008,481.44</a:t>
                      </a:r>
                      <a:endParaRPr lang="es-CR" sz="1400" b="1" i="0" u="none" strike="noStrike">
                        <a:solidFill>
                          <a:srgbClr val="000000"/>
                        </a:solidFill>
                        <a:effectLst/>
                        <a:latin typeface="Century Gothic" panose="020B0502020202020204" pitchFamily="34" charset="0"/>
                      </a:endParaRPr>
                    </a:p>
                  </a:txBody>
                  <a:tcPr marL="8900" marR="8900" marT="8900" marB="0" anchor="ctr"/>
                </a:tc>
                <a:tc>
                  <a:txBody>
                    <a:bodyPr/>
                    <a:lstStyle/>
                    <a:p>
                      <a:pPr algn="r" rtl="0" fontAlgn="ctr"/>
                      <a:r>
                        <a:rPr lang="es-CR" sz="1400" u="none" strike="noStrike">
                          <a:effectLst/>
                        </a:rPr>
                        <a:t>657,504.00</a:t>
                      </a:r>
                      <a:endParaRPr lang="es-CR" sz="1400" b="1" i="0" u="none" strike="noStrike">
                        <a:solidFill>
                          <a:srgbClr val="000000"/>
                        </a:solidFill>
                        <a:effectLst/>
                        <a:latin typeface="Century Gothic" panose="020B0502020202020204" pitchFamily="34" charset="0"/>
                      </a:endParaRPr>
                    </a:p>
                  </a:txBody>
                  <a:tcPr marL="8900" marR="8900" marT="8900" marB="0" anchor="ctr"/>
                </a:tc>
              </a:tr>
              <a:tr h="298305">
                <a:tc>
                  <a:txBody>
                    <a:bodyPr/>
                    <a:lstStyle/>
                    <a:p>
                      <a:pPr algn="l" rtl="0" fontAlgn="ctr"/>
                      <a:r>
                        <a:rPr lang="es-CR" sz="1400" b="1" u="none" strike="noStrike">
                          <a:effectLst/>
                        </a:rPr>
                        <a:t>MONTO TOTAL DE RECURSOS</a:t>
                      </a:r>
                      <a:endParaRPr lang="es-CR" sz="1400" b="1" i="0" u="none" strike="noStrike">
                        <a:solidFill>
                          <a:srgbClr val="000000"/>
                        </a:solidFill>
                        <a:effectLst/>
                        <a:latin typeface="Century Gothic" panose="020B0502020202020204" pitchFamily="34" charset="0"/>
                      </a:endParaRPr>
                    </a:p>
                  </a:txBody>
                  <a:tcPr marL="8900" marR="8900" marT="8900" marB="0" anchor="ctr">
                    <a:solidFill>
                      <a:schemeClr val="accent4">
                        <a:lumMod val="60000"/>
                        <a:lumOff val="40000"/>
                      </a:schemeClr>
                    </a:solidFill>
                  </a:tcPr>
                </a:tc>
                <a:tc>
                  <a:txBody>
                    <a:bodyPr/>
                    <a:lstStyle/>
                    <a:p>
                      <a:pPr algn="r" rtl="0" fontAlgn="ctr"/>
                      <a:r>
                        <a:rPr lang="es-CR" sz="1400" b="1" u="none" strike="noStrike">
                          <a:effectLst/>
                        </a:rPr>
                        <a:t>10,400,382,947.41</a:t>
                      </a:r>
                      <a:endParaRPr lang="es-CR" sz="1400" b="1" i="0" u="none" strike="noStrike">
                        <a:solidFill>
                          <a:srgbClr val="000000"/>
                        </a:solidFill>
                        <a:effectLst/>
                        <a:latin typeface="Century Gothic" panose="020B0502020202020204" pitchFamily="34" charset="0"/>
                      </a:endParaRPr>
                    </a:p>
                  </a:txBody>
                  <a:tcPr marL="8900" marR="8900" marT="8900" marB="0" anchor="ctr">
                    <a:solidFill>
                      <a:schemeClr val="accent4">
                        <a:lumMod val="60000"/>
                        <a:lumOff val="40000"/>
                      </a:schemeClr>
                    </a:solidFill>
                  </a:tcPr>
                </a:tc>
                <a:tc>
                  <a:txBody>
                    <a:bodyPr/>
                    <a:lstStyle/>
                    <a:p>
                      <a:pPr algn="r" rtl="0" fontAlgn="ctr"/>
                      <a:r>
                        <a:rPr lang="es-CR" sz="1400" b="1" u="none" strike="noStrike" dirty="0">
                          <a:effectLst/>
                        </a:rPr>
                        <a:t>4,455,938,442.09</a:t>
                      </a:r>
                      <a:endParaRPr lang="es-CR" sz="1400" b="1" i="0" u="none" strike="noStrike" dirty="0">
                        <a:solidFill>
                          <a:srgbClr val="000000"/>
                        </a:solidFill>
                        <a:effectLst/>
                        <a:latin typeface="Century Gothic" panose="020B0502020202020204" pitchFamily="34" charset="0"/>
                      </a:endParaRPr>
                    </a:p>
                  </a:txBody>
                  <a:tcPr marL="8900" marR="8900" marT="8900" marB="0" anchor="ctr">
                    <a:solidFill>
                      <a:schemeClr val="accent4">
                        <a:lumMod val="60000"/>
                        <a:lumOff val="40000"/>
                      </a:schemeClr>
                    </a:solidFill>
                  </a:tcPr>
                </a:tc>
              </a:tr>
            </a:tbl>
          </a:graphicData>
        </a:graphic>
      </p:graphicFrame>
    </p:spTree>
    <p:extLst>
      <p:ext uri="{BB962C8B-B14F-4D97-AF65-F5344CB8AC3E}">
        <p14:creationId xmlns:p14="http://schemas.microsoft.com/office/powerpoint/2010/main" val="541577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b="1" dirty="0" smtClean="0">
                <a:solidFill>
                  <a:schemeClr val="accent2"/>
                </a:solidFill>
              </a:rPr>
              <a:t>TOTAL DE TRAMITES 8.155</a:t>
            </a:r>
            <a:endParaRPr lang="es-CR" dirty="0">
              <a:solidFill>
                <a:schemeClr val="accent2"/>
              </a:solidFill>
            </a:endParaRPr>
          </a:p>
        </p:txBody>
      </p:sp>
      <p:graphicFrame>
        <p:nvGraphicFramePr>
          <p:cNvPr id="4" name="Tabla 3"/>
          <p:cNvGraphicFramePr>
            <a:graphicFrameLocks noGrp="1"/>
          </p:cNvGraphicFramePr>
          <p:nvPr>
            <p:extLst/>
          </p:nvPr>
        </p:nvGraphicFramePr>
        <p:xfrm>
          <a:off x="1905001" y="1683904"/>
          <a:ext cx="7794170" cy="4708770"/>
        </p:xfrm>
        <a:graphic>
          <a:graphicData uri="http://schemas.openxmlformats.org/drawingml/2006/table">
            <a:tbl>
              <a:tblPr>
                <a:tableStyleId>{5C22544A-7EE6-4342-B048-85BDC9FD1C3A}</a:tableStyleId>
              </a:tblPr>
              <a:tblGrid>
                <a:gridCol w="4154148"/>
                <a:gridCol w="1963967"/>
                <a:gridCol w="1676055"/>
              </a:tblGrid>
              <a:tr h="259404">
                <a:tc>
                  <a:txBody>
                    <a:bodyPr/>
                    <a:lstStyle/>
                    <a:p>
                      <a:pPr algn="l" fontAlgn="b"/>
                      <a:r>
                        <a:rPr lang="es-CR" sz="1050" u="none" strike="noStrike" dirty="0">
                          <a:effectLst/>
                        </a:rPr>
                        <a:t> </a:t>
                      </a:r>
                      <a:endParaRPr lang="es-CR" sz="1050" b="0" i="0" u="none" strike="noStrike" dirty="0">
                        <a:solidFill>
                          <a:srgbClr val="000000"/>
                        </a:solidFill>
                        <a:effectLst/>
                        <a:latin typeface="Calibri" panose="020F0502020204030204" pitchFamily="34" charset="0"/>
                      </a:endParaRPr>
                    </a:p>
                  </a:txBody>
                  <a:tcPr marL="6936" marR="6936" marT="6936" marB="0" anchor="b"/>
                </a:tc>
                <a:tc>
                  <a:txBody>
                    <a:bodyPr/>
                    <a:lstStyle/>
                    <a:p>
                      <a:pPr algn="ctr" fontAlgn="b"/>
                      <a:r>
                        <a:rPr lang="es-CR" sz="1600" b="1" u="none" strike="noStrike" dirty="0">
                          <a:effectLst/>
                        </a:rPr>
                        <a:t>2017</a:t>
                      </a:r>
                      <a:endParaRPr lang="es-CR" sz="1600" b="1" i="0" u="none" strike="noStrike" dirty="0">
                        <a:solidFill>
                          <a:srgbClr val="000000"/>
                        </a:solidFill>
                        <a:effectLst/>
                        <a:latin typeface="Calibri" panose="020F0502020204030204" pitchFamily="34" charset="0"/>
                      </a:endParaRPr>
                    </a:p>
                  </a:txBody>
                  <a:tcPr marL="6936" marR="6936" marT="6936" marB="0" anchor="b">
                    <a:solidFill>
                      <a:schemeClr val="accent4">
                        <a:lumMod val="60000"/>
                        <a:lumOff val="40000"/>
                      </a:schemeClr>
                    </a:solidFill>
                  </a:tcPr>
                </a:tc>
                <a:tc>
                  <a:txBody>
                    <a:bodyPr/>
                    <a:lstStyle/>
                    <a:p>
                      <a:pPr algn="ctr" fontAlgn="b"/>
                      <a:r>
                        <a:rPr lang="es-CR" sz="1600" b="1" u="none" strike="noStrike" dirty="0">
                          <a:effectLst/>
                        </a:rPr>
                        <a:t>2018</a:t>
                      </a:r>
                      <a:endParaRPr lang="es-CR" sz="1600" b="1" i="0" u="none" strike="noStrike" dirty="0">
                        <a:solidFill>
                          <a:srgbClr val="000000"/>
                        </a:solidFill>
                        <a:effectLst/>
                        <a:latin typeface="Calibri" panose="020F0502020204030204" pitchFamily="34" charset="0"/>
                      </a:endParaRPr>
                    </a:p>
                  </a:txBody>
                  <a:tcPr marL="6936" marR="6936" marT="6936" marB="0" anchor="b">
                    <a:solidFill>
                      <a:schemeClr val="accent4">
                        <a:lumMod val="60000"/>
                        <a:lumOff val="40000"/>
                      </a:schemeClr>
                    </a:solidFill>
                  </a:tcPr>
                </a:tc>
              </a:tr>
              <a:tr h="259404">
                <a:tc>
                  <a:txBody>
                    <a:bodyPr/>
                    <a:lstStyle/>
                    <a:p>
                      <a:pPr algn="l" rtl="0" fontAlgn="ctr"/>
                      <a:r>
                        <a:rPr lang="es-CR" sz="1050" u="none" strike="noStrike">
                          <a:effectLst/>
                        </a:rPr>
                        <a:t>TOTAL DE CONTADORES</a:t>
                      </a:r>
                      <a:endParaRPr lang="es-CR" sz="1050" b="1"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dirty="0">
                          <a:effectLst/>
                        </a:rPr>
                        <a:t>21</a:t>
                      </a:r>
                      <a:endParaRPr lang="es-CR" sz="1600" b="0" i="0" u="none" strike="noStrike" dirty="0">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dirty="0">
                          <a:effectLst/>
                        </a:rPr>
                        <a:t>19</a:t>
                      </a:r>
                      <a:endParaRPr lang="es-CR" sz="1600" b="0" i="0" u="none" strike="noStrike" dirty="0">
                        <a:solidFill>
                          <a:srgbClr val="000000"/>
                        </a:solidFill>
                        <a:effectLst/>
                        <a:latin typeface="Century Gothic" panose="020B0502020202020204" pitchFamily="34" charset="0"/>
                      </a:endParaRPr>
                    </a:p>
                  </a:txBody>
                  <a:tcPr marL="6936" marR="6936" marT="6936" marB="0" anchor="ctr"/>
                </a:tc>
              </a:tr>
              <a:tr h="259404">
                <a:tc>
                  <a:txBody>
                    <a:bodyPr/>
                    <a:lstStyle/>
                    <a:p>
                      <a:pPr algn="l" rtl="0" fontAlgn="ctr"/>
                      <a:r>
                        <a:rPr lang="es-CR" sz="1050" u="none" strike="noStrike">
                          <a:effectLst/>
                        </a:rPr>
                        <a:t>VISITAS COLEGIADA</a:t>
                      </a:r>
                      <a:endParaRPr lang="es-CR" sz="1050" b="1"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21</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21</a:t>
                      </a:r>
                      <a:endParaRPr lang="es-CR" sz="1600" b="0" i="0" u="none" strike="noStrike">
                        <a:solidFill>
                          <a:srgbClr val="000000"/>
                        </a:solidFill>
                        <a:effectLst/>
                        <a:latin typeface="Century Gothic" panose="020B0502020202020204" pitchFamily="34" charset="0"/>
                      </a:endParaRPr>
                    </a:p>
                  </a:txBody>
                  <a:tcPr marL="6936" marR="6936" marT="6936" marB="0" anchor="ctr"/>
                </a:tc>
              </a:tr>
              <a:tr h="319452">
                <a:tc>
                  <a:txBody>
                    <a:bodyPr/>
                    <a:lstStyle/>
                    <a:p>
                      <a:pPr algn="l" rtl="0" fontAlgn="ctr"/>
                      <a:r>
                        <a:rPr lang="es-CR" sz="1050" u="none" strike="noStrike">
                          <a:effectLst/>
                        </a:rPr>
                        <a:t>TOTAL DE RECOMENDACIONES DE VISITA COLEGIADA </a:t>
                      </a:r>
                      <a:endParaRPr lang="es-CR" sz="1050" b="1"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120</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182</a:t>
                      </a:r>
                      <a:endParaRPr lang="es-CR" sz="1600" b="0" i="0" u="none" strike="noStrike">
                        <a:solidFill>
                          <a:srgbClr val="000000"/>
                        </a:solidFill>
                        <a:effectLst/>
                        <a:latin typeface="Century Gothic" panose="020B0502020202020204" pitchFamily="34" charset="0"/>
                      </a:endParaRPr>
                    </a:p>
                  </a:txBody>
                  <a:tcPr marL="6936" marR="6936" marT="6936" marB="0" anchor="ctr"/>
                </a:tc>
              </a:tr>
              <a:tr h="259404">
                <a:tc>
                  <a:txBody>
                    <a:bodyPr/>
                    <a:lstStyle/>
                    <a:p>
                      <a:pPr algn="l" rtl="0" fontAlgn="ctr"/>
                      <a:r>
                        <a:rPr lang="es-CR" sz="1050" u="none" strike="noStrike">
                          <a:effectLst/>
                        </a:rPr>
                        <a:t>CAPACITACION DE JUNTAS</a:t>
                      </a:r>
                      <a:endParaRPr lang="es-CR" sz="1050" b="1"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9</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9</a:t>
                      </a:r>
                      <a:endParaRPr lang="es-CR" sz="1600" b="0" i="0" u="none" strike="noStrike">
                        <a:solidFill>
                          <a:srgbClr val="000000"/>
                        </a:solidFill>
                        <a:effectLst/>
                        <a:latin typeface="Century Gothic" panose="020B0502020202020204" pitchFamily="34" charset="0"/>
                      </a:endParaRPr>
                    </a:p>
                  </a:txBody>
                  <a:tcPr marL="6936" marR="6936" marT="6936" marB="0" anchor="ctr"/>
                </a:tc>
              </a:tr>
              <a:tr h="319452">
                <a:tc>
                  <a:txBody>
                    <a:bodyPr/>
                    <a:lstStyle/>
                    <a:p>
                      <a:pPr algn="l" rtl="0" fontAlgn="ctr"/>
                      <a:r>
                        <a:rPr lang="es-CR" sz="1050" u="none" strike="noStrike" dirty="0">
                          <a:effectLst/>
                        </a:rPr>
                        <a:t>LIQUIDACIONES PRESUPUESTARIAS 2018 100 % DE LAS JUNTAS</a:t>
                      </a:r>
                      <a:endParaRPr lang="es-CR" sz="1050" b="1" i="0" u="none" strike="noStrike" dirty="0">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184</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185</a:t>
                      </a:r>
                      <a:endParaRPr lang="es-CR" sz="1600" b="0" i="0" u="none" strike="noStrike">
                        <a:solidFill>
                          <a:srgbClr val="000000"/>
                        </a:solidFill>
                        <a:effectLst/>
                        <a:latin typeface="Century Gothic" panose="020B0502020202020204" pitchFamily="34" charset="0"/>
                      </a:endParaRPr>
                    </a:p>
                  </a:txBody>
                  <a:tcPr marL="6936" marR="6936" marT="6936" marB="0" anchor="ctr"/>
                </a:tc>
              </a:tr>
              <a:tr h="319452">
                <a:tc>
                  <a:txBody>
                    <a:bodyPr/>
                    <a:lstStyle/>
                    <a:p>
                      <a:pPr algn="l" rtl="0" fontAlgn="ctr"/>
                      <a:r>
                        <a:rPr lang="es-CR" sz="1050" u="none" strike="noStrike">
                          <a:effectLst/>
                        </a:rPr>
                        <a:t>PRESUPUESTOS EXTRAORDINARIOS Y MODIFICACIONES</a:t>
                      </a:r>
                      <a:endParaRPr lang="es-CR" sz="1050" b="1"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680</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994</a:t>
                      </a:r>
                      <a:endParaRPr lang="es-CR" sz="1600" b="0" i="0" u="none" strike="noStrike">
                        <a:solidFill>
                          <a:srgbClr val="000000"/>
                        </a:solidFill>
                        <a:effectLst/>
                        <a:latin typeface="Century Gothic" panose="020B0502020202020204" pitchFamily="34" charset="0"/>
                      </a:endParaRPr>
                    </a:p>
                  </a:txBody>
                  <a:tcPr marL="6936" marR="6936" marT="6936" marB="0" anchor="ctr"/>
                </a:tc>
              </a:tr>
              <a:tr h="259404">
                <a:tc>
                  <a:txBody>
                    <a:bodyPr/>
                    <a:lstStyle/>
                    <a:p>
                      <a:pPr algn="l" rtl="0" fontAlgn="ctr"/>
                      <a:r>
                        <a:rPr lang="es-CR" sz="1050" u="none" strike="noStrike">
                          <a:effectLst/>
                        </a:rPr>
                        <a:t>PRESUPUESTOS ORDINARIOS  </a:t>
                      </a:r>
                      <a:endParaRPr lang="es-CR" sz="1050" b="1"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185</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185</a:t>
                      </a:r>
                      <a:endParaRPr lang="es-CR" sz="1600" b="0" i="0" u="none" strike="noStrike">
                        <a:solidFill>
                          <a:srgbClr val="000000"/>
                        </a:solidFill>
                        <a:effectLst/>
                        <a:latin typeface="Century Gothic" panose="020B0502020202020204" pitchFamily="34" charset="0"/>
                      </a:endParaRPr>
                    </a:p>
                  </a:txBody>
                  <a:tcPr marL="6936" marR="6936" marT="6936" marB="0" anchor="ctr"/>
                </a:tc>
              </a:tr>
              <a:tr h="259404">
                <a:tc>
                  <a:txBody>
                    <a:bodyPr/>
                    <a:lstStyle/>
                    <a:p>
                      <a:pPr algn="l" rtl="0" fontAlgn="ctr"/>
                      <a:r>
                        <a:rPr lang="es-CR" sz="1050" u="none" strike="noStrike">
                          <a:effectLst/>
                        </a:rPr>
                        <a:t>PERSONERIAS EMITIDAS DE JUNTA</a:t>
                      </a:r>
                      <a:endParaRPr lang="es-CR" sz="1050" b="1"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1633</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679</a:t>
                      </a:r>
                      <a:endParaRPr lang="es-CR" sz="1600" b="0" i="0" u="none" strike="noStrike">
                        <a:solidFill>
                          <a:srgbClr val="000000"/>
                        </a:solidFill>
                        <a:effectLst/>
                        <a:latin typeface="Century Gothic" panose="020B0502020202020204" pitchFamily="34" charset="0"/>
                      </a:endParaRPr>
                    </a:p>
                  </a:txBody>
                  <a:tcPr marL="6936" marR="6936" marT="6936" marB="0" anchor="ctr"/>
                </a:tc>
              </a:tr>
              <a:tr h="259404">
                <a:tc>
                  <a:txBody>
                    <a:bodyPr/>
                    <a:lstStyle/>
                    <a:p>
                      <a:pPr algn="l" rtl="0" fontAlgn="ctr"/>
                      <a:r>
                        <a:rPr lang="es-CR" sz="1050" u="none" strike="noStrike">
                          <a:effectLst/>
                        </a:rPr>
                        <a:t>CAMBIO DE REGISTRO DE FIRMA JUNTA</a:t>
                      </a:r>
                      <a:endParaRPr lang="es-CR" sz="1050" b="1" i="0" u="none" strike="noStrike">
                        <a:solidFill>
                          <a:srgbClr val="000000"/>
                        </a:solidFill>
                        <a:effectLst/>
                        <a:latin typeface="Calibri" panose="020F0502020204030204" pitchFamily="34" charset="0"/>
                      </a:endParaRPr>
                    </a:p>
                  </a:txBody>
                  <a:tcPr marL="6936" marR="6936" marT="6936" marB="0" anchor="ctr"/>
                </a:tc>
                <a:tc>
                  <a:txBody>
                    <a:bodyPr/>
                    <a:lstStyle/>
                    <a:p>
                      <a:pPr algn="ctr" rtl="0" fontAlgn="ctr"/>
                      <a:r>
                        <a:rPr lang="es-CR" sz="1600" u="none" strike="noStrike">
                          <a:effectLst/>
                        </a:rPr>
                        <a:t>148</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82</a:t>
                      </a:r>
                      <a:endParaRPr lang="es-CR" sz="1600" b="0" i="0" u="none" strike="noStrike">
                        <a:solidFill>
                          <a:srgbClr val="000000"/>
                        </a:solidFill>
                        <a:effectLst/>
                        <a:latin typeface="Century Gothic" panose="020B0502020202020204" pitchFamily="34" charset="0"/>
                      </a:endParaRPr>
                    </a:p>
                  </a:txBody>
                  <a:tcPr marL="6936" marR="6936" marT="6936" marB="0" anchor="ctr"/>
                </a:tc>
              </a:tr>
              <a:tr h="259404">
                <a:tc>
                  <a:txBody>
                    <a:bodyPr/>
                    <a:lstStyle/>
                    <a:p>
                      <a:pPr algn="l" rtl="0" fontAlgn="ctr"/>
                      <a:r>
                        <a:rPr lang="es-CR" sz="1050" u="none" strike="noStrike">
                          <a:effectLst/>
                        </a:rPr>
                        <a:t>CAMBIO DE REGISTRO DE FIRMA  PATRONATO</a:t>
                      </a:r>
                      <a:endParaRPr lang="es-CR" sz="1050" b="1" i="0" u="none" strike="noStrike">
                        <a:solidFill>
                          <a:srgbClr val="000000"/>
                        </a:solidFill>
                        <a:effectLst/>
                        <a:latin typeface="Calibri" panose="020F0502020204030204" pitchFamily="34" charset="0"/>
                      </a:endParaRPr>
                    </a:p>
                  </a:txBody>
                  <a:tcPr marL="6936" marR="6936" marT="6936" marB="0" anchor="ctr"/>
                </a:tc>
                <a:tc>
                  <a:txBody>
                    <a:bodyPr/>
                    <a:lstStyle/>
                    <a:p>
                      <a:pPr algn="ctr" rtl="0" fontAlgn="ctr"/>
                      <a:r>
                        <a:rPr lang="es-CR" sz="1600" u="none" strike="noStrike">
                          <a:effectLst/>
                        </a:rPr>
                        <a:t>147</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64</a:t>
                      </a:r>
                      <a:endParaRPr lang="es-CR" sz="1600" b="0" i="0" u="none" strike="noStrike">
                        <a:solidFill>
                          <a:srgbClr val="000000"/>
                        </a:solidFill>
                        <a:effectLst/>
                        <a:latin typeface="Century Gothic" panose="020B0502020202020204" pitchFamily="34" charset="0"/>
                      </a:endParaRPr>
                    </a:p>
                  </a:txBody>
                  <a:tcPr marL="6936" marR="6936" marT="6936" marB="0" anchor="ctr"/>
                </a:tc>
              </a:tr>
              <a:tr h="315104">
                <a:tc>
                  <a:txBody>
                    <a:bodyPr/>
                    <a:lstStyle/>
                    <a:p>
                      <a:pPr algn="l" rtl="0" fontAlgn="ctr"/>
                      <a:r>
                        <a:rPr lang="es-CR" sz="1050" u="none" strike="noStrike">
                          <a:effectLst/>
                        </a:rPr>
                        <a:t>APERTURA DE CUENTA DE PATRONATO </a:t>
                      </a:r>
                      <a:endParaRPr lang="es-CR" sz="1050" b="1" i="0" u="none" strike="noStrike">
                        <a:solidFill>
                          <a:srgbClr val="000000"/>
                        </a:solidFill>
                        <a:effectLst/>
                        <a:latin typeface="Calibri" panose="020F0502020204030204" pitchFamily="34" charset="0"/>
                      </a:endParaRPr>
                    </a:p>
                  </a:txBody>
                  <a:tcPr marL="6936" marR="6936" marT="6936" marB="0" anchor="ctr"/>
                </a:tc>
                <a:tc>
                  <a:txBody>
                    <a:bodyPr/>
                    <a:lstStyle/>
                    <a:p>
                      <a:pPr algn="ctr" fontAlgn="b"/>
                      <a:r>
                        <a:rPr lang="es-CR" sz="1600" u="none" strike="noStrike">
                          <a:effectLst/>
                        </a:rPr>
                        <a:t>34</a:t>
                      </a:r>
                      <a:endParaRPr lang="es-CR" sz="1600" b="0" i="0" u="none" strike="noStrike">
                        <a:solidFill>
                          <a:srgbClr val="000000"/>
                        </a:solidFill>
                        <a:effectLst/>
                        <a:latin typeface="Calibri" panose="020F0502020204030204" pitchFamily="34" charset="0"/>
                      </a:endParaRPr>
                    </a:p>
                  </a:txBody>
                  <a:tcPr marL="6936" marR="6936" marT="6936" marB="0" anchor="b"/>
                </a:tc>
                <a:tc>
                  <a:txBody>
                    <a:bodyPr/>
                    <a:lstStyle/>
                    <a:p>
                      <a:pPr algn="ctr" fontAlgn="b"/>
                      <a:r>
                        <a:rPr lang="es-CR" sz="1600" u="none" strike="noStrike">
                          <a:effectLst/>
                        </a:rPr>
                        <a:t>8</a:t>
                      </a:r>
                      <a:endParaRPr lang="es-CR" sz="1600" b="0" i="0" u="none" strike="noStrike">
                        <a:solidFill>
                          <a:srgbClr val="000000"/>
                        </a:solidFill>
                        <a:effectLst/>
                        <a:latin typeface="Calibri" panose="020F0502020204030204" pitchFamily="34" charset="0"/>
                      </a:endParaRPr>
                    </a:p>
                  </a:txBody>
                  <a:tcPr marL="6936" marR="6936" marT="6936" marB="0" anchor="b"/>
                </a:tc>
              </a:tr>
              <a:tr h="259404">
                <a:tc>
                  <a:txBody>
                    <a:bodyPr/>
                    <a:lstStyle/>
                    <a:p>
                      <a:pPr algn="l" rtl="0" fontAlgn="ctr"/>
                      <a:r>
                        <a:rPr lang="es-CR" sz="1050" u="none" strike="noStrike">
                          <a:effectLst/>
                        </a:rPr>
                        <a:t>SOLICITUD DE CEDULA JURIDICA DE PATRONATO </a:t>
                      </a:r>
                      <a:endParaRPr lang="es-CR" sz="1050" b="1" i="0" u="none" strike="noStrike">
                        <a:solidFill>
                          <a:srgbClr val="000000"/>
                        </a:solidFill>
                        <a:effectLst/>
                        <a:latin typeface="Calibri" panose="020F0502020204030204" pitchFamily="34" charset="0"/>
                      </a:endParaRPr>
                    </a:p>
                  </a:txBody>
                  <a:tcPr marL="6936" marR="6936" marT="6936" marB="0" anchor="ctr"/>
                </a:tc>
                <a:tc>
                  <a:txBody>
                    <a:bodyPr/>
                    <a:lstStyle/>
                    <a:p>
                      <a:pPr algn="ctr" fontAlgn="b"/>
                      <a:r>
                        <a:rPr lang="es-CR" sz="1600" u="none" strike="noStrike">
                          <a:effectLst/>
                        </a:rPr>
                        <a:t>28</a:t>
                      </a:r>
                      <a:endParaRPr lang="es-CR" sz="1600" b="0" i="0" u="none" strike="noStrike">
                        <a:solidFill>
                          <a:srgbClr val="000000"/>
                        </a:solidFill>
                        <a:effectLst/>
                        <a:latin typeface="Calibri" panose="020F0502020204030204" pitchFamily="34" charset="0"/>
                      </a:endParaRPr>
                    </a:p>
                  </a:txBody>
                  <a:tcPr marL="6936" marR="6936" marT="6936" marB="0" anchor="b"/>
                </a:tc>
                <a:tc>
                  <a:txBody>
                    <a:bodyPr/>
                    <a:lstStyle/>
                    <a:p>
                      <a:pPr algn="ctr" fontAlgn="b"/>
                      <a:r>
                        <a:rPr lang="es-CR" sz="1600" u="none" strike="noStrike">
                          <a:effectLst/>
                        </a:rPr>
                        <a:t>3</a:t>
                      </a:r>
                      <a:endParaRPr lang="es-CR" sz="1600" b="0" i="0" u="none" strike="noStrike">
                        <a:solidFill>
                          <a:srgbClr val="000000"/>
                        </a:solidFill>
                        <a:effectLst/>
                        <a:latin typeface="Calibri" panose="020F0502020204030204" pitchFamily="34" charset="0"/>
                      </a:endParaRPr>
                    </a:p>
                  </a:txBody>
                  <a:tcPr marL="6936" marR="6936" marT="6936" marB="0" anchor="b"/>
                </a:tc>
              </a:tr>
              <a:tr h="259404">
                <a:tc>
                  <a:txBody>
                    <a:bodyPr/>
                    <a:lstStyle/>
                    <a:p>
                      <a:pPr algn="l" rtl="0" fontAlgn="ctr"/>
                      <a:r>
                        <a:rPr lang="es-CR" sz="1050" u="none" strike="noStrike">
                          <a:effectLst/>
                        </a:rPr>
                        <a:t>PERSONERIAS  DE PATRONATOS ESCOLARES</a:t>
                      </a:r>
                      <a:endParaRPr lang="es-CR" sz="1050" b="1"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189</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164</a:t>
                      </a:r>
                      <a:endParaRPr lang="es-CR" sz="1600" b="0" i="0" u="none" strike="noStrike">
                        <a:solidFill>
                          <a:srgbClr val="000000"/>
                        </a:solidFill>
                        <a:effectLst/>
                        <a:latin typeface="Century Gothic" panose="020B0502020202020204" pitchFamily="34" charset="0"/>
                      </a:endParaRPr>
                    </a:p>
                  </a:txBody>
                  <a:tcPr marL="6936" marR="6936" marT="6936" marB="0" anchor="ctr"/>
                </a:tc>
              </a:tr>
              <a:tr h="259404">
                <a:tc>
                  <a:txBody>
                    <a:bodyPr/>
                    <a:lstStyle/>
                    <a:p>
                      <a:pPr algn="l" rtl="0" fontAlgn="ctr"/>
                      <a:r>
                        <a:rPr lang="es-CR" sz="1050" u="none" strike="noStrike">
                          <a:effectLst/>
                        </a:rPr>
                        <a:t>INGRESOS DE DOCUMENTOS</a:t>
                      </a:r>
                      <a:endParaRPr lang="es-CR" sz="1050" b="1" i="0" u="none" strike="noStrike">
                        <a:solidFill>
                          <a:srgbClr val="000000"/>
                        </a:solidFill>
                        <a:effectLst/>
                        <a:latin typeface="Calibri" panose="020F0502020204030204" pitchFamily="34" charset="0"/>
                      </a:endParaRPr>
                    </a:p>
                  </a:txBody>
                  <a:tcPr marL="6936" marR="6936" marT="6936" marB="0" anchor="ctr"/>
                </a:tc>
                <a:tc>
                  <a:txBody>
                    <a:bodyPr/>
                    <a:lstStyle/>
                    <a:p>
                      <a:pPr algn="ctr" rtl="0" fontAlgn="ctr"/>
                      <a:r>
                        <a:rPr lang="es-CR" sz="1600" u="none" strike="noStrike">
                          <a:effectLst/>
                        </a:rPr>
                        <a:t>1294</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1242</a:t>
                      </a:r>
                      <a:endParaRPr lang="es-CR" sz="1600" b="0" i="0" u="none" strike="noStrike">
                        <a:solidFill>
                          <a:srgbClr val="000000"/>
                        </a:solidFill>
                        <a:effectLst/>
                        <a:latin typeface="Century Gothic" panose="020B0502020202020204" pitchFamily="34" charset="0"/>
                      </a:endParaRPr>
                    </a:p>
                  </a:txBody>
                  <a:tcPr marL="6936" marR="6936" marT="6936" marB="0" anchor="ctr"/>
                </a:tc>
              </a:tr>
              <a:tr h="259404">
                <a:tc>
                  <a:txBody>
                    <a:bodyPr/>
                    <a:lstStyle/>
                    <a:p>
                      <a:pPr algn="l" rtl="0" fontAlgn="ctr"/>
                      <a:r>
                        <a:rPr lang="es-CR" sz="1050" u="none" strike="noStrike">
                          <a:effectLst/>
                        </a:rPr>
                        <a:t>SALIDAS DE DOCUMENTOS</a:t>
                      </a:r>
                      <a:endParaRPr lang="es-CR" sz="1050" b="1" i="0" u="none" strike="noStrike">
                        <a:solidFill>
                          <a:srgbClr val="000000"/>
                        </a:solidFill>
                        <a:effectLst/>
                        <a:latin typeface="Calibri" panose="020F0502020204030204" pitchFamily="34" charset="0"/>
                      </a:endParaRPr>
                    </a:p>
                  </a:txBody>
                  <a:tcPr marL="6936" marR="6936" marT="6936" marB="0" anchor="ctr"/>
                </a:tc>
                <a:tc>
                  <a:txBody>
                    <a:bodyPr/>
                    <a:lstStyle/>
                    <a:p>
                      <a:pPr algn="ctr" rtl="0" fontAlgn="ctr"/>
                      <a:r>
                        <a:rPr lang="es-CR" sz="1600" u="none" strike="noStrike">
                          <a:effectLst/>
                        </a:rPr>
                        <a:t>2000</a:t>
                      </a:r>
                      <a:endParaRPr lang="es-CR" sz="1600" b="0" i="0" u="none" strike="noStrike">
                        <a:solidFill>
                          <a:srgbClr val="000000"/>
                        </a:solidFill>
                        <a:effectLst/>
                        <a:latin typeface="Century Gothic" panose="020B0502020202020204" pitchFamily="34" charset="0"/>
                      </a:endParaRPr>
                    </a:p>
                  </a:txBody>
                  <a:tcPr marL="6936" marR="6936" marT="6936" marB="0" anchor="ctr"/>
                </a:tc>
                <a:tc>
                  <a:txBody>
                    <a:bodyPr/>
                    <a:lstStyle/>
                    <a:p>
                      <a:pPr algn="ctr" rtl="0" fontAlgn="ctr"/>
                      <a:r>
                        <a:rPr lang="es-CR" sz="1600" u="none" strike="noStrike">
                          <a:effectLst/>
                        </a:rPr>
                        <a:t>2300</a:t>
                      </a:r>
                      <a:endParaRPr lang="es-CR" sz="1600" b="0" i="0" u="none" strike="noStrike">
                        <a:solidFill>
                          <a:srgbClr val="000000"/>
                        </a:solidFill>
                        <a:effectLst/>
                        <a:latin typeface="Century Gothic" panose="020B0502020202020204" pitchFamily="34" charset="0"/>
                      </a:endParaRPr>
                    </a:p>
                  </a:txBody>
                  <a:tcPr marL="6936" marR="6936" marT="6936" marB="0" anchor="ctr"/>
                </a:tc>
              </a:tr>
              <a:tr h="322462">
                <a:tc>
                  <a:txBody>
                    <a:bodyPr/>
                    <a:lstStyle/>
                    <a:p>
                      <a:pPr algn="ctr" fontAlgn="b"/>
                      <a:r>
                        <a:rPr lang="es-CR" sz="1600" b="1" u="none" strike="noStrike" dirty="0">
                          <a:effectLst/>
                        </a:rPr>
                        <a:t>Total de Trámites</a:t>
                      </a:r>
                      <a:endParaRPr lang="es-CR" sz="1600" b="1" i="0" u="none" strike="noStrike" dirty="0">
                        <a:solidFill>
                          <a:srgbClr val="000000"/>
                        </a:solidFill>
                        <a:effectLst/>
                        <a:latin typeface="Calibri" panose="020F0502020204030204" pitchFamily="34" charset="0"/>
                      </a:endParaRPr>
                    </a:p>
                  </a:txBody>
                  <a:tcPr marL="6936" marR="6936" marT="6936" marB="0" anchor="b">
                    <a:solidFill>
                      <a:schemeClr val="accent3">
                        <a:lumMod val="60000"/>
                        <a:lumOff val="40000"/>
                      </a:schemeClr>
                    </a:solidFill>
                  </a:tcPr>
                </a:tc>
                <a:tc>
                  <a:txBody>
                    <a:bodyPr/>
                    <a:lstStyle/>
                    <a:p>
                      <a:pPr algn="ctr" fontAlgn="b"/>
                      <a:r>
                        <a:rPr lang="es-CR" sz="2000" b="1" u="none" strike="noStrike" dirty="0">
                          <a:effectLst/>
                        </a:rPr>
                        <a:t>8710</a:t>
                      </a:r>
                      <a:endParaRPr lang="es-CR" sz="2000" b="1" i="0" u="none" strike="noStrike" dirty="0">
                        <a:solidFill>
                          <a:srgbClr val="000000"/>
                        </a:solidFill>
                        <a:effectLst/>
                        <a:latin typeface="Calibri" panose="020F0502020204030204" pitchFamily="34" charset="0"/>
                      </a:endParaRPr>
                    </a:p>
                  </a:txBody>
                  <a:tcPr marL="6936" marR="6936" marT="6936" marB="0" anchor="b">
                    <a:solidFill>
                      <a:schemeClr val="accent3">
                        <a:lumMod val="60000"/>
                        <a:lumOff val="40000"/>
                      </a:schemeClr>
                    </a:solidFill>
                  </a:tcPr>
                </a:tc>
                <a:tc>
                  <a:txBody>
                    <a:bodyPr/>
                    <a:lstStyle/>
                    <a:p>
                      <a:pPr algn="ctr" fontAlgn="b"/>
                      <a:r>
                        <a:rPr lang="es-CR" sz="2000" b="1" u="none" strike="noStrike" dirty="0">
                          <a:effectLst/>
                        </a:rPr>
                        <a:t>8155</a:t>
                      </a:r>
                      <a:endParaRPr lang="es-CR" sz="2000" b="1" i="0" u="none" strike="noStrike" dirty="0">
                        <a:solidFill>
                          <a:srgbClr val="000000"/>
                        </a:solidFill>
                        <a:effectLst/>
                        <a:latin typeface="Calibri" panose="020F0502020204030204" pitchFamily="34" charset="0"/>
                      </a:endParaRPr>
                    </a:p>
                  </a:txBody>
                  <a:tcPr marL="6936" marR="6936" marT="6936" marB="0" anchor="b">
                    <a:solidFill>
                      <a:schemeClr val="accent3">
                        <a:lumMod val="60000"/>
                        <a:lumOff val="40000"/>
                      </a:schemeClr>
                    </a:solidFill>
                  </a:tcPr>
                </a:tc>
              </a:tr>
            </a:tbl>
          </a:graphicData>
        </a:graphic>
      </p:graphicFrame>
    </p:spTree>
    <p:extLst>
      <p:ext uri="{BB962C8B-B14F-4D97-AF65-F5344CB8AC3E}">
        <p14:creationId xmlns:p14="http://schemas.microsoft.com/office/powerpoint/2010/main" val="2892081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7279" y="758952"/>
            <a:ext cx="10583091" cy="3566160"/>
          </a:xfrm>
        </p:spPr>
        <p:txBody>
          <a:bodyPr>
            <a:normAutofit fontScale="90000"/>
          </a:bodyPr>
          <a:lstStyle/>
          <a:p>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a:solidFill>
                  <a:schemeClr val="accent2"/>
                </a:solidFill>
              </a:rPr>
              <a:t/>
            </a:r>
            <a:br>
              <a:rPr lang="es-CR" sz="6600" dirty="0">
                <a:solidFill>
                  <a:schemeClr val="accent2"/>
                </a:solidFill>
              </a:rPr>
            </a:br>
            <a:r>
              <a:rPr lang="es-CR" sz="6600" dirty="0" smtClean="0">
                <a:solidFill>
                  <a:schemeClr val="accent2"/>
                </a:solidFill>
              </a:rPr>
              <a:t/>
            </a:r>
            <a:br>
              <a:rPr lang="es-CR" sz="6600" dirty="0" smtClean="0">
                <a:solidFill>
                  <a:schemeClr val="accent2"/>
                </a:solidFill>
              </a:rPr>
            </a:br>
            <a:r>
              <a:rPr lang="es-CR" sz="6600" dirty="0" smtClean="0">
                <a:solidFill>
                  <a:schemeClr val="accent2"/>
                </a:solidFill>
              </a:rPr>
              <a:t>Proceso </a:t>
            </a:r>
            <a:r>
              <a:rPr lang="es-CR" sz="6600" dirty="0">
                <a:solidFill>
                  <a:schemeClr val="accent2"/>
                </a:solidFill>
              </a:rPr>
              <a:t>de Gestión de RRHH</a:t>
            </a:r>
            <a:r>
              <a:rPr lang="es-CR" sz="8800" dirty="0"/>
              <a:t/>
            </a:r>
            <a:br>
              <a:rPr lang="es-CR" sz="8800" dirty="0"/>
            </a:br>
            <a:endParaRPr lang="es-CR" sz="6600" dirty="0">
              <a:solidFill>
                <a:srgbClr val="FFC000"/>
              </a:solidFill>
            </a:endParaRPr>
          </a:p>
        </p:txBody>
      </p:sp>
    </p:spTree>
    <p:extLst>
      <p:ext uri="{BB962C8B-B14F-4D97-AF65-F5344CB8AC3E}">
        <p14:creationId xmlns:p14="http://schemas.microsoft.com/office/powerpoint/2010/main" val="1525864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3594785626"/>
              </p:ext>
            </p:extLst>
          </p:nvPr>
        </p:nvGraphicFramePr>
        <p:xfrm>
          <a:off x="716973" y="426032"/>
          <a:ext cx="10775371" cy="5787740"/>
        </p:xfrm>
        <a:graphic>
          <a:graphicData uri="http://schemas.openxmlformats.org/drawingml/2006/table">
            <a:tbl>
              <a:tblPr>
                <a:tableStyleId>{5C22544A-7EE6-4342-B048-85BDC9FD1C3A}</a:tableStyleId>
              </a:tblPr>
              <a:tblGrid>
                <a:gridCol w="5607456"/>
                <a:gridCol w="1137693"/>
                <a:gridCol w="1500793"/>
                <a:gridCol w="1500793"/>
                <a:gridCol w="1028636"/>
              </a:tblGrid>
              <a:tr h="285829">
                <a:tc>
                  <a:txBody>
                    <a:bodyPr/>
                    <a:lstStyle/>
                    <a:p>
                      <a:pPr algn="l" fontAlgn="b"/>
                      <a:r>
                        <a:rPr lang="es-CR" sz="1800" b="1" u="none" strike="noStrike" dirty="0">
                          <a:effectLst/>
                        </a:rPr>
                        <a:t>Proceso de Gestión de RRHH</a:t>
                      </a:r>
                      <a:endParaRPr lang="es-CR" sz="1800" b="1" i="0" u="none" strike="noStrike" dirty="0">
                        <a:solidFill>
                          <a:srgbClr val="2683C6"/>
                        </a:solidFill>
                        <a:effectLst/>
                        <a:latin typeface="Century Gothic" panose="020B0502020202020204" pitchFamily="34" charset="0"/>
                      </a:endParaRPr>
                    </a:p>
                  </a:txBody>
                  <a:tcPr marL="5104" marR="5104" marT="5104" marB="0" anchor="b"/>
                </a:tc>
                <a:tc>
                  <a:txBody>
                    <a:bodyPr/>
                    <a:lstStyle/>
                    <a:p>
                      <a:pPr algn="ctr" fontAlgn="b"/>
                      <a:endParaRPr lang="es-CR" sz="1000" b="0" i="0" u="none" strike="noStrike">
                        <a:solidFill>
                          <a:srgbClr val="000000"/>
                        </a:solidFill>
                        <a:effectLst/>
                        <a:latin typeface="Calibri" panose="020F0502020204030204" pitchFamily="34" charset="0"/>
                      </a:endParaRPr>
                    </a:p>
                  </a:txBody>
                  <a:tcPr marL="5104" marR="5104" marT="5104" marB="0" anchor="b"/>
                </a:tc>
                <a:tc>
                  <a:txBody>
                    <a:bodyPr/>
                    <a:lstStyle/>
                    <a:p>
                      <a:pPr algn="ctr" fontAlgn="b"/>
                      <a:endParaRPr lang="es-CR" sz="1000" b="0" i="0" u="none" strike="noStrike">
                        <a:solidFill>
                          <a:srgbClr val="000000"/>
                        </a:solidFill>
                        <a:effectLst/>
                        <a:latin typeface="Calibri" panose="020F0502020204030204" pitchFamily="34" charset="0"/>
                      </a:endParaRPr>
                    </a:p>
                  </a:txBody>
                  <a:tcPr marL="5104" marR="5104" marT="5104" marB="0" anchor="b"/>
                </a:tc>
                <a:tc>
                  <a:txBody>
                    <a:bodyPr/>
                    <a:lstStyle/>
                    <a:p>
                      <a:pPr algn="ctr" fontAlgn="b"/>
                      <a:endParaRPr lang="es-CR" sz="1000" b="0" i="0" u="none" strike="noStrike">
                        <a:solidFill>
                          <a:srgbClr val="000000"/>
                        </a:solidFill>
                        <a:effectLst/>
                        <a:latin typeface="Calibri" panose="020F0502020204030204" pitchFamily="34" charset="0"/>
                      </a:endParaRPr>
                    </a:p>
                  </a:txBody>
                  <a:tcPr marL="5104" marR="5104" marT="5104" marB="0" anchor="b"/>
                </a:tc>
                <a:tc>
                  <a:txBody>
                    <a:bodyPr/>
                    <a:lstStyle/>
                    <a:p>
                      <a:pPr algn="l" fontAlgn="b"/>
                      <a:endParaRPr lang="es-CR" sz="900" b="0" i="0" u="none" strike="noStrike">
                        <a:solidFill>
                          <a:srgbClr val="000000"/>
                        </a:solidFill>
                        <a:effectLst/>
                        <a:latin typeface="Calibri" panose="020F0502020204030204" pitchFamily="34" charset="0"/>
                      </a:endParaRPr>
                    </a:p>
                  </a:txBody>
                  <a:tcPr marL="5104" marR="5104" marT="5104" marB="0" anchor="b"/>
                </a:tc>
              </a:tr>
              <a:tr h="161115">
                <a:tc>
                  <a:txBody>
                    <a:bodyPr/>
                    <a:lstStyle/>
                    <a:p>
                      <a:pPr algn="l" fontAlgn="b"/>
                      <a:endParaRPr lang="es-CR" sz="1000" b="0" i="0" u="none" strike="noStrike" dirty="0">
                        <a:solidFill>
                          <a:srgbClr val="000000"/>
                        </a:solidFill>
                        <a:effectLst/>
                        <a:latin typeface="Calibri" panose="020F0502020204030204" pitchFamily="34" charset="0"/>
                      </a:endParaRPr>
                    </a:p>
                  </a:txBody>
                  <a:tcPr marL="5104" marR="5104" marT="5104" marB="0" anchor="b"/>
                </a:tc>
                <a:tc>
                  <a:txBody>
                    <a:bodyPr/>
                    <a:lstStyle/>
                    <a:p>
                      <a:pPr algn="ctr" fontAlgn="b"/>
                      <a:endParaRPr lang="es-CR" sz="1000" b="0" i="0" u="none" strike="noStrike">
                        <a:solidFill>
                          <a:srgbClr val="000000"/>
                        </a:solidFill>
                        <a:effectLst/>
                        <a:latin typeface="Calibri" panose="020F0502020204030204" pitchFamily="34" charset="0"/>
                      </a:endParaRPr>
                    </a:p>
                  </a:txBody>
                  <a:tcPr marL="5104" marR="5104" marT="5104" marB="0" anchor="b"/>
                </a:tc>
                <a:tc>
                  <a:txBody>
                    <a:bodyPr/>
                    <a:lstStyle/>
                    <a:p>
                      <a:pPr algn="ctr" fontAlgn="b"/>
                      <a:endParaRPr lang="es-CR" sz="1000" b="0" i="0" u="none" strike="noStrike">
                        <a:solidFill>
                          <a:srgbClr val="000000"/>
                        </a:solidFill>
                        <a:effectLst/>
                        <a:latin typeface="Calibri" panose="020F0502020204030204" pitchFamily="34" charset="0"/>
                      </a:endParaRPr>
                    </a:p>
                  </a:txBody>
                  <a:tcPr marL="5104" marR="5104" marT="5104" marB="0" anchor="b"/>
                </a:tc>
                <a:tc>
                  <a:txBody>
                    <a:bodyPr/>
                    <a:lstStyle/>
                    <a:p>
                      <a:pPr algn="ctr" fontAlgn="b"/>
                      <a:endParaRPr lang="es-CR" sz="1000" b="0" i="0" u="none" strike="noStrike">
                        <a:solidFill>
                          <a:srgbClr val="000000"/>
                        </a:solidFill>
                        <a:effectLst/>
                        <a:latin typeface="Calibri" panose="020F0502020204030204" pitchFamily="34" charset="0"/>
                      </a:endParaRPr>
                    </a:p>
                  </a:txBody>
                  <a:tcPr marL="5104" marR="5104" marT="5104" marB="0" anchor="b"/>
                </a:tc>
                <a:tc>
                  <a:txBody>
                    <a:bodyPr/>
                    <a:lstStyle/>
                    <a:p>
                      <a:pPr algn="l" fontAlgn="b"/>
                      <a:endParaRPr lang="es-CR" sz="900" b="0" i="0" u="none" strike="noStrike">
                        <a:solidFill>
                          <a:srgbClr val="000000"/>
                        </a:solidFill>
                        <a:effectLst/>
                        <a:latin typeface="Calibri" panose="020F0502020204030204" pitchFamily="34" charset="0"/>
                      </a:endParaRPr>
                    </a:p>
                  </a:txBody>
                  <a:tcPr marL="5104" marR="5104" marT="5104" marB="0" anchor="b"/>
                </a:tc>
              </a:tr>
              <a:tr h="441723">
                <a:tc>
                  <a:txBody>
                    <a:bodyPr/>
                    <a:lstStyle/>
                    <a:p>
                      <a:pPr algn="l" fontAlgn="b"/>
                      <a:endParaRPr lang="es-CR" sz="1000" b="0" i="0" u="none" strike="noStrike">
                        <a:solidFill>
                          <a:srgbClr val="000000"/>
                        </a:solidFill>
                        <a:effectLst/>
                        <a:latin typeface="Calibri" panose="020F0502020204030204" pitchFamily="34" charset="0"/>
                      </a:endParaRPr>
                    </a:p>
                  </a:txBody>
                  <a:tcPr marL="5104" marR="5104" marT="5104" marB="0" anchor="b"/>
                </a:tc>
                <a:tc>
                  <a:txBody>
                    <a:bodyPr/>
                    <a:lstStyle/>
                    <a:p>
                      <a:pPr algn="ctr" fontAlgn="b"/>
                      <a:r>
                        <a:rPr lang="es-CR" sz="1400" b="1" u="none" strike="noStrike" dirty="0">
                          <a:effectLst/>
                        </a:rPr>
                        <a:t>          2,016 </a:t>
                      </a:r>
                      <a:endParaRPr lang="es-CR" sz="1400" b="1" i="0" u="none" strike="noStrike" dirty="0">
                        <a:solidFill>
                          <a:srgbClr val="000000"/>
                        </a:solidFill>
                        <a:effectLst/>
                        <a:latin typeface="Calibri" panose="020F0502020204030204" pitchFamily="34" charset="0"/>
                      </a:endParaRPr>
                    </a:p>
                  </a:txBody>
                  <a:tcPr marL="5104" marR="5104" marT="5104" marB="0" anchor="b">
                    <a:solidFill>
                      <a:schemeClr val="accent4">
                        <a:lumMod val="60000"/>
                        <a:lumOff val="40000"/>
                      </a:schemeClr>
                    </a:solidFill>
                  </a:tcPr>
                </a:tc>
                <a:tc>
                  <a:txBody>
                    <a:bodyPr/>
                    <a:lstStyle/>
                    <a:p>
                      <a:pPr algn="ctr" fontAlgn="b"/>
                      <a:r>
                        <a:rPr lang="es-CR" sz="1400" b="1" u="none" strike="noStrike" dirty="0">
                          <a:effectLst/>
                        </a:rPr>
                        <a:t> 2017 Dic </a:t>
                      </a:r>
                      <a:endParaRPr lang="es-CR" sz="1400" b="1" i="0" u="none" strike="noStrike" dirty="0">
                        <a:solidFill>
                          <a:srgbClr val="000000"/>
                        </a:solidFill>
                        <a:effectLst/>
                        <a:latin typeface="Calibri" panose="020F0502020204030204" pitchFamily="34" charset="0"/>
                      </a:endParaRPr>
                    </a:p>
                  </a:txBody>
                  <a:tcPr marL="5104" marR="5104" marT="5104" marB="0" anchor="b">
                    <a:solidFill>
                      <a:schemeClr val="accent4">
                        <a:lumMod val="60000"/>
                        <a:lumOff val="40000"/>
                      </a:schemeClr>
                    </a:solidFill>
                  </a:tcPr>
                </a:tc>
                <a:tc>
                  <a:txBody>
                    <a:bodyPr/>
                    <a:lstStyle/>
                    <a:p>
                      <a:pPr algn="ctr" fontAlgn="b"/>
                      <a:r>
                        <a:rPr lang="es-CR" sz="1400" b="1" u="none" strike="noStrike" dirty="0">
                          <a:effectLst/>
                        </a:rPr>
                        <a:t>2018 Dic</a:t>
                      </a:r>
                      <a:endParaRPr lang="es-CR" sz="1400" b="1" i="0" u="none" strike="noStrike" dirty="0">
                        <a:solidFill>
                          <a:srgbClr val="000000"/>
                        </a:solidFill>
                        <a:effectLst/>
                        <a:latin typeface="Calibri" panose="020F0502020204030204" pitchFamily="34" charset="0"/>
                      </a:endParaRPr>
                    </a:p>
                  </a:txBody>
                  <a:tcPr marL="5104" marR="5104" marT="5104" marB="0" anchor="b">
                    <a:solidFill>
                      <a:schemeClr val="accent4">
                        <a:lumMod val="60000"/>
                        <a:lumOff val="40000"/>
                      </a:schemeClr>
                    </a:solidFill>
                  </a:tcPr>
                </a:tc>
                <a:tc>
                  <a:txBody>
                    <a:bodyPr/>
                    <a:lstStyle/>
                    <a:p>
                      <a:pPr algn="l" fontAlgn="b"/>
                      <a:endParaRPr lang="es-CR" sz="900" b="0" i="0" u="none" strike="noStrike" dirty="0">
                        <a:solidFill>
                          <a:srgbClr val="000000"/>
                        </a:solidFill>
                        <a:effectLst/>
                        <a:latin typeface="Calibri" panose="020F0502020204030204" pitchFamily="34" charset="0"/>
                      </a:endParaRPr>
                    </a:p>
                  </a:txBody>
                  <a:tcPr marL="5104" marR="5104" marT="5104" marB="0" anchor="b"/>
                </a:tc>
              </a:tr>
              <a:tr h="322371">
                <a:tc>
                  <a:txBody>
                    <a:bodyPr/>
                    <a:lstStyle/>
                    <a:p>
                      <a:pPr algn="ctr" rtl="0" fontAlgn="ctr"/>
                      <a:r>
                        <a:rPr lang="es-CR" sz="1100" u="none" strike="noStrike">
                          <a:effectLst/>
                        </a:rPr>
                        <a:t>TIPO DE TRÁMITE</a:t>
                      </a:r>
                      <a:endParaRPr lang="es-CR" sz="1100" b="0" i="0" u="none" strike="noStrike">
                        <a:solidFill>
                          <a:srgbClr val="000000"/>
                        </a:solidFill>
                        <a:effectLst/>
                        <a:latin typeface="Century Gothic" panose="020B0502020202020204" pitchFamily="34" charset="0"/>
                      </a:endParaRPr>
                    </a:p>
                  </a:txBody>
                  <a:tcPr marL="5104" marR="5104" marT="5104" marB="0" anchor="ctr"/>
                </a:tc>
                <a:tc>
                  <a:txBody>
                    <a:bodyPr/>
                    <a:lstStyle/>
                    <a:p>
                      <a:pPr algn="ctr" fontAlgn="ctr"/>
                      <a:r>
                        <a:rPr lang="es-CR" sz="900" u="none" strike="noStrike">
                          <a:effectLst/>
                        </a:rPr>
                        <a:t> CANTIDADES ENTREGADAS </a:t>
                      </a:r>
                      <a:endParaRPr lang="es-CR" sz="900" b="0" i="0" u="none" strike="noStrike">
                        <a:solidFill>
                          <a:srgbClr val="000000"/>
                        </a:solidFill>
                        <a:effectLst/>
                        <a:latin typeface="Century Gothic" panose="020B0502020202020204" pitchFamily="34" charset="0"/>
                      </a:endParaRPr>
                    </a:p>
                  </a:txBody>
                  <a:tcPr marL="5104" marR="5104" marT="5104" marB="0" anchor="ctr"/>
                </a:tc>
                <a:tc>
                  <a:txBody>
                    <a:bodyPr/>
                    <a:lstStyle/>
                    <a:p>
                      <a:pPr algn="ctr" fontAlgn="ctr"/>
                      <a:r>
                        <a:rPr lang="es-CR" sz="900" u="none" strike="noStrike">
                          <a:effectLst/>
                        </a:rPr>
                        <a:t> CANTIDADES ENTREGADAS </a:t>
                      </a:r>
                      <a:endParaRPr lang="es-CR" sz="900" b="0" i="0" u="none" strike="noStrike">
                        <a:solidFill>
                          <a:srgbClr val="000000"/>
                        </a:solidFill>
                        <a:effectLst/>
                        <a:latin typeface="Century Gothic" panose="020B0502020202020204" pitchFamily="34" charset="0"/>
                      </a:endParaRPr>
                    </a:p>
                  </a:txBody>
                  <a:tcPr marL="5104" marR="5104" marT="5104" marB="0" anchor="ctr"/>
                </a:tc>
                <a:tc>
                  <a:txBody>
                    <a:bodyPr/>
                    <a:lstStyle/>
                    <a:p>
                      <a:pPr algn="ctr" fontAlgn="ctr"/>
                      <a:r>
                        <a:rPr lang="es-CR" sz="900" u="none" strike="noStrike">
                          <a:effectLst/>
                        </a:rPr>
                        <a:t> </a:t>
                      </a:r>
                      <a:endParaRPr lang="es-CR" sz="900" b="0" i="0" u="none" strike="noStrike">
                        <a:solidFill>
                          <a:srgbClr val="000000"/>
                        </a:solidFill>
                        <a:effectLst/>
                        <a:latin typeface="Century Gothic" panose="020B0502020202020204" pitchFamily="34" charset="0"/>
                      </a:endParaRPr>
                    </a:p>
                  </a:txBody>
                  <a:tcPr marL="5104" marR="5104" marT="5104" marB="0" anchor="ctr"/>
                </a:tc>
                <a:tc>
                  <a:txBody>
                    <a:bodyPr/>
                    <a:lstStyle/>
                    <a:p>
                      <a:pPr algn="ctr" fontAlgn="ctr"/>
                      <a:r>
                        <a:rPr lang="es-CR" sz="900" u="none" strike="noStrike">
                          <a:effectLst/>
                        </a:rPr>
                        <a:t>Variación </a:t>
                      </a:r>
                      <a:endParaRPr lang="es-CR" sz="900" b="0" i="0" u="none" strike="noStrike">
                        <a:solidFill>
                          <a:srgbClr val="000000"/>
                        </a:solidFill>
                        <a:effectLst/>
                        <a:latin typeface="Century Gothic" panose="020B0502020202020204" pitchFamily="34" charset="0"/>
                      </a:endParaRPr>
                    </a:p>
                  </a:txBody>
                  <a:tcPr marL="5104" marR="5104" marT="5104" marB="0" anchor="ctr"/>
                </a:tc>
              </a:tr>
              <a:tr h="223472">
                <a:tc>
                  <a:txBody>
                    <a:bodyPr/>
                    <a:lstStyle/>
                    <a:p>
                      <a:pPr algn="l" rtl="0" fontAlgn="b"/>
                      <a:r>
                        <a:rPr lang="es-CR" sz="1000" u="none" strike="noStrike">
                          <a:effectLst/>
                        </a:rPr>
                        <a:t>Certificación de cese de funciones por pensión</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18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20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5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25%</a:t>
                      </a:r>
                      <a:endParaRPr lang="es-CR" sz="900" b="0" i="0" u="none" strike="noStrike">
                        <a:solidFill>
                          <a:srgbClr val="000000"/>
                        </a:solidFill>
                        <a:effectLst/>
                        <a:latin typeface="Century Gothic" panose="020B0502020202020204" pitchFamily="34" charset="0"/>
                      </a:endParaRPr>
                    </a:p>
                  </a:txBody>
                  <a:tcPr marL="5104" marR="5104" marT="5104" marB="0" anchor="b"/>
                </a:tc>
              </a:tr>
              <a:tr h="268377">
                <a:tc>
                  <a:txBody>
                    <a:bodyPr/>
                    <a:lstStyle/>
                    <a:p>
                      <a:pPr algn="l" rtl="0" fontAlgn="b"/>
                      <a:r>
                        <a:rPr lang="es-CR" sz="1000" u="none" strike="noStrike">
                          <a:effectLst/>
                        </a:rPr>
                        <a:t>Certificación de retiro del Fondo de Capitalización Laboral (FCL) por cese</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2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r" fontAlgn="b"/>
                      <a:r>
                        <a:rPr lang="es-CR" sz="1400" u="none" strike="noStrike">
                          <a:effectLst/>
                        </a:rPr>
                        <a:t>          10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 </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Certificación de cobertura o no de escudo filcal</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15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r" fontAlgn="b"/>
                      <a:r>
                        <a:rPr lang="es-CR" sz="1400" u="none" strike="noStrike">
                          <a:effectLst/>
                        </a:rPr>
                        <a:t>            2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 </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Certificación de permiso con o sin goce de salario </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r" fontAlgn="b"/>
                      <a:r>
                        <a:rPr lang="es-CR" sz="1400" u="none" strike="noStrike">
                          <a:effectLst/>
                        </a:rPr>
                        <a:t>         154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r" fontAlgn="b"/>
                      <a:r>
                        <a:rPr lang="es-CR" sz="1400" u="none" strike="noStrike">
                          <a:effectLst/>
                        </a:rPr>
                        <a:t>            1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1%</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Certificación cuenta o no con expediente laboral</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 </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Certificación retiro de quinquenio</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r" fontAlgn="b"/>
                      <a:r>
                        <a:rPr lang="es-CR" sz="1400" u="none" strike="noStrike">
                          <a:effectLst/>
                        </a:rPr>
                        <a:t>            2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r" fontAlgn="b"/>
                      <a:r>
                        <a:rPr lang="es-CR" sz="1400" u="none" strike="noStrike">
                          <a:effectLst/>
                        </a:rPr>
                        <a:t>            1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50%</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Certificación de Impresión de Años de Servicios </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1,302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1,049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81%</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Certificación retiro de no Labora</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50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39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78%</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Certificación de grupos profesionales</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35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201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80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40%</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Certificación para el trámite de VISA</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36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44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38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86%</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Certificación por cambio de cedula de Indentidad </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2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 </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Impresion de Estudio de Incapacidades </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ctr"/>
                      <a:r>
                        <a:rPr lang="es-CR" sz="1400" u="none" strike="noStrike">
                          <a:effectLst/>
                        </a:rPr>
                        <a:t>         660 </a:t>
                      </a:r>
                      <a:endParaRPr lang="es-CR" sz="1400" b="0" i="0" u="none" strike="noStrike">
                        <a:solidFill>
                          <a:srgbClr val="000000"/>
                        </a:solidFill>
                        <a:effectLst/>
                        <a:latin typeface="Century Gothic" panose="020B0502020202020204" pitchFamily="34" charset="0"/>
                      </a:endParaRPr>
                    </a:p>
                  </a:txBody>
                  <a:tcPr marL="5104" marR="5104" marT="5104" marB="0" anchor="ctr"/>
                </a:tc>
                <a:tc>
                  <a:txBody>
                    <a:bodyPr/>
                    <a:lstStyle/>
                    <a:p>
                      <a:pPr algn="ctr" fontAlgn="ctr"/>
                      <a:r>
                        <a:rPr lang="es-CR" sz="1400" u="none" strike="noStrike">
                          <a:effectLst/>
                        </a:rPr>
                        <a:t>         250 </a:t>
                      </a:r>
                      <a:endParaRPr lang="es-CR" sz="1400" b="0" i="0" u="none" strike="noStrike">
                        <a:solidFill>
                          <a:srgbClr val="000000"/>
                        </a:solidFill>
                        <a:effectLst/>
                        <a:latin typeface="Century Gothic" panose="020B0502020202020204" pitchFamily="34" charset="0"/>
                      </a:endParaRPr>
                    </a:p>
                  </a:txBody>
                  <a:tcPr marL="5104" marR="5104" marT="5104" marB="0" anchor="ctr"/>
                </a:tc>
                <a:tc>
                  <a:txBody>
                    <a:bodyPr/>
                    <a:lstStyle/>
                    <a:p>
                      <a:pPr algn="ctr" fontAlgn="b"/>
                      <a:r>
                        <a:rPr lang="es-CR" sz="900" u="none" strike="noStrike">
                          <a:effectLst/>
                        </a:rPr>
                        <a:t>38%</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Impresión de acción de personal (P21)</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605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933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677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73%</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Impresión de estado actual del funcionario (P22)</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1,946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4,216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3,210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76%</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Impresión de desglose salarial</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1,284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3,061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1,923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63%</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Impresión de Nomina de Nombramiento </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279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558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200%</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Recepción de Ofertas Concurso Docentes</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2,452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619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25%</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Carne de Guardas</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134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20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15%</a:t>
                      </a:r>
                      <a:endParaRPr lang="es-CR" sz="900" b="0" i="0" u="none" strike="noStrike">
                        <a:solidFill>
                          <a:srgbClr val="000000"/>
                        </a:solidFill>
                        <a:effectLst/>
                        <a:latin typeface="Century Gothic" panose="020B0502020202020204" pitchFamily="34" charset="0"/>
                      </a:endParaRPr>
                    </a:p>
                  </a:txBody>
                  <a:tcPr marL="5104" marR="5104" marT="5104" marB="0" anchor="b"/>
                </a:tc>
              </a:tr>
              <a:tr h="223472">
                <a:tc>
                  <a:txBody>
                    <a:bodyPr/>
                    <a:lstStyle/>
                    <a:p>
                      <a:pPr algn="l" rtl="0" fontAlgn="b"/>
                      <a:r>
                        <a:rPr lang="es-CR" sz="1000" u="none" strike="noStrike">
                          <a:effectLst/>
                        </a:rPr>
                        <a:t>Recargos de Preescolar</a:t>
                      </a:r>
                      <a:endParaRPr lang="es-CR" sz="10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76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1400" u="none" strike="noStrike">
                          <a:effectLst/>
                        </a:rPr>
                        <a:t>         114 </a:t>
                      </a:r>
                      <a:endParaRPr lang="es-CR" sz="1400" b="0" i="0" u="none" strike="noStrike">
                        <a:solidFill>
                          <a:srgbClr val="000000"/>
                        </a:solidFill>
                        <a:effectLst/>
                        <a:latin typeface="Century Gothic" panose="020B0502020202020204" pitchFamily="34" charset="0"/>
                      </a:endParaRPr>
                    </a:p>
                  </a:txBody>
                  <a:tcPr marL="5104" marR="5104" marT="5104" marB="0" anchor="b"/>
                </a:tc>
                <a:tc>
                  <a:txBody>
                    <a:bodyPr/>
                    <a:lstStyle/>
                    <a:p>
                      <a:pPr algn="ctr" fontAlgn="b"/>
                      <a:r>
                        <a:rPr lang="es-CR" sz="900" u="none" strike="noStrike">
                          <a:effectLst/>
                        </a:rPr>
                        <a:t>150%</a:t>
                      </a:r>
                      <a:endParaRPr lang="es-CR" sz="900" b="0" i="0" u="none" strike="noStrike">
                        <a:solidFill>
                          <a:srgbClr val="000000"/>
                        </a:solidFill>
                        <a:effectLst/>
                        <a:latin typeface="Century Gothic" panose="020B0502020202020204" pitchFamily="34" charset="0"/>
                      </a:endParaRPr>
                    </a:p>
                  </a:txBody>
                  <a:tcPr marL="5104" marR="5104" marT="5104" marB="0" anchor="b"/>
                </a:tc>
              </a:tr>
              <a:tr h="285829">
                <a:tc>
                  <a:txBody>
                    <a:bodyPr/>
                    <a:lstStyle/>
                    <a:p>
                      <a:pPr algn="l" fontAlgn="b"/>
                      <a:endParaRPr lang="es-CR" sz="1000" b="0" i="0" u="none" strike="noStrike">
                        <a:solidFill>
                          <a:srgbClr val="000000"/>
                        </a:solidFill>
                        <a:effectLst/>
                        <a:latin typeface="Calibri" panose="020F0502020204030204" pitchFamily="34" charset="0"/>
                      </a:endParaRPr>
                    </a:p>
                  </a:txBody>
                  <a:tcPr marL="5104" marR="5104" marT="5104" marB="0" anchor="b"/>
                </a:tc>
                <a:tc>
                  <a:txBody>
                    <a:bodyPr/>
                    <a:lstStyle/>
                    <a:p>
                      <a:pPr algn="ctr" fontAlgn="b"/>
                      <a:r>
                        <a:rPr lang="es-CR" sz="1800" b="1" u="none" strike="noStrike" dirty="0">
                          <a:effectLst/>
                        </a:rPr>
                        <a:t>   3,941 </a:t>
                      </a:r>
                      <a:endParaRPr lang="es-CR" sz="1800" b="1" i="0" u="none" strike="noStrike" dirty="0">
                        <a:solidFill>
                          <a:srgbClr val="000000"/>
                        </a:solidFill>
                        <a:effectLst/>
                        <a:latin typeface="Calibri" panose="020F0502020204030204" pitchFamily="34" charset="0"/>
                      </a:endParaRPr>
                    </a:p>
                  </a:txBody>
                  <a:tcPr marL="5104" marR="5104" marT="5104" marB="0" anchor="b">
                    <a:solidFill>
                      <a:schemeClr val="accent5">
                        <a:lumMod val="40000"/>
                        <a:lumOff val="60000"/>
                      </a:schemeClr>
                    </a:solidFill>
                  </a:tcPr>
                </a:tc>
                <a:tc>
                  <a:txBody>
                    <a:bodyPr/>
                    <a:lstStyle/>
                    <a:p>
                      <a:pPr algn="ctr" fontAlgn="b"/>
                      <a:r>
                        <a:rPr lang="es-CR" sz="1800" b="1" u="none" strike="noStrike" dirty="0">
                          <a:effectLst/>
                        </a:rPr>
                        <a:t>    13,588 </a:t>
                      </a:r>
                      <a:endParaRPr lang="es-CR" sz="1800" b="1" i="0" u="none" strike="noStrike" dirty="0">
                        <a:solidFill>
                          <a:srgbClr val="000000"/>
                        </a:solidFill>
                        <a:effectLst/>
                        <a:latin typeface="Calibri" panose="020F0502020204030204" pitchFamily="34" charset="0"/>
                      </a:endParaRPr>
                    </a:p>
                  </a:txBody>
                  <a:tcPr marL="5104" marR="5104" marT="5104" marB="0" anchor="b">
                    <a:solidFill>
                      <a:schemeClr val="accent5">
                        <a:lumMod val="40000"/>
                        <a:lumOff val="60000"/>
                      </a:schemeClr>
                    </a:solidFill>
                  </a:tcPr>
                </a:tc>
                <a:tc>
                  <a:txBody>
                    <a:bodyPr/>
                    <a:lstStyle/>
                    <a:p>
                      <a:pPr algn="ctr" fontAlgn="b"/>
                      <a:r>
                        <a:rPr lang="es-CR" sz="1800" b="1" u="none" strike="noStrike" dirty="0">
                          <a:effectLst/>
                        </a:rPr>
                        <a:t>      8,594 </a:t>
                      </a:r>
                      <a:endParaRPr lang="es-CR" sz="1800" b="1" i="0" u="none" strike="noStrike" dirty="0">
                        <a:solidFill>
                          <a:srgbClr val="000000"/>
                        </a:solidFill>
                        <a:effectLst/>
                        <a:latin typeface="Calibri" panose="020F0502020204030204" pitchFamily="34" charset="0"/>
                      </a:endParaRPr>
                    </a:p>
                  </a:txBody>
                  <a:tcPr marL="5104" marR="5104" marT="5104" marB="0" anchor="b">
                    <a:solidFill>
                      <a:schemeClr val="accent5">
                        <a:lumMod val="40000"/>
                        <a:lumOff val="60000"/>
                      </a:schemeClr>
                    </a:solidFill>
                  </a:tcPr>
                </a:tc>
                <a:tc>
                  <a:txBody>
                    <a:bodyPr/>
                    <a:lstStyle/>
                    <a:p>
                      <a:pPr algn="ctr" fontAlgn="b"/>
                      <a:r>
                        <a:rPr lang="es-CR" sz="1800" b="1" u="none" strike="noStrike" dirty="0">
                          <a:effectLst/>
                        </a:rPr>
                        <a:t>63%</a:t>
                      </a:r>
                      <a:endParaRPr lang="es-CR" sz="1800" b="1" i="0" u="none" strike="noStrike" dirty="0">
                        <a:solidFill>
                          <a:srgbClr val="000000"/>
                        </a:solidFill>
                        <a:effectLst/>
                        <a:latin typeface="Calibri" panose="020F0502020204030204" pitchFamily="34" charset="0"/>
                      </a:endParaRPr>
                    </a:p>
                  </a:txBody>
                  <a:tcPr marL="5104" marR="5104" marT="5104" marB="0" anchor="b">
                    <a:solidFill>
                      <a:schemeClr val="accent4">
                        <a:lumMod val="40000"/>
                        <a:lumOff val="60000"/>
                      </a:schemeClr>
                    </a:solidFill>
                  </a:tcPr>
                </a:tc>
              </a:tr>
            </a:tbl>
          </a:graphicData>
        </a:graphic>
      </p:graphicFrame>
    </p:spTree>
    <p:extLst>
      <p:ext uri="{BB962C8B-B14F-4D97-AF65-F5344CB8AC3E}">
        <p14:creationId xmlns:p14="http://schemas.microsoft.com/office/powerpoint/2010/main" val="3115691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88931393"/>
              </p:ext>
            </p:extLst>
          </p:nvPr>
        </p:nvGraphicFramePr>
        <p:xfrm>
          <a:off x="1059871" y="370120"/>
          <a:ext cx="10203873" cy="5749254"/>
        </p:xfrm>
        <a:graphic>
          <a:graphicData uri="http://schemas.openxmlformats.org/drawingml/2006/table">
            <a:tbl>
              <a:tblPr>
                <a:tableStyleId>{5C22544A-7EE6-4342-B048-85BDC9FD1C3A}</a:tableStyleId>
              </a:tblPr>
              <a:tblGrid>
                <a:gridCol w="5205733"/>
                <a:gridCol w="1181670"/>
                <a:gridCol w="1421196"/>
                <a:gridCol w="1421196"/>
                <a:gridCol w="974078"/>
              </a:tblGrid>
              <a:tr h="362801">
                <a:tc>
                  <a:txBody>
                    <a:bodyPr/>
                    <a:lstStyle/>
                    <a:p>
                      <a:pPr algn="l" fontAlgn="b"/>
                      <a:endParaRPr lang="es-CR" sz="1000" b="0" i="0" u="none" strike="noStrike" dirty="0">
                        <a:solidFill>
                          <a:srgbClr val="000000"/>
                        </a:solidFill>
                        <a:effectLst/>
                        <a:latin typeface="Calibri" panose="020F0502020204030204" pitchFamily="34" charset="0"/>
                      </a:endParaRPr>
                    </a:p>
                  </a:txBody>
                  <a:tcPr marL="6104" marR="6104" marT="6104" marB="0" anchor="b"/>
                </a:tc>
                <a:tc>
                  <a:txBody>
                    <a:bodyPr/>
                    <a:lstStyle/>
                    <a:p>
                      <a:pPr algn="ctr" fontAlgn="b"/>
                      <a:r>
                        <a:rPr lang="es-CR" sz="1400" b="1" u="none" strike="noStrike" dirty="0">
                          <a:effectLst/>
                        </a:rPr>
                        <a:t>          2,016 </a:t>
                      </a:r>
                      <a:endParaRPr lang="es-CR" sz="1400" b="1" i="0" u="none" strike="noStrike" dirty="0">
                        <a:solidFill>
                          <a:srgbClr val="000000"/>
                        </a:solidFill>
                        <a:effectLst/>
                        <a:latin typeface="Calibri" panose="020F0502020204030204" pitchFamily="34" charset="0"/>
                      </a:endParaRPr>
                    </a:p>
                  </a:txBody>
                  <a:tcPr marL="6104" marR="6104" marT="6104" marB="0" anchor="b"/>
                </a:tc>
                <a:tc>
                  <a:txBody>
                    <a:bodyPr/>
                    <a:lstStyle/>
                    <a:p>
                      <a:pPr algn="ctr" fontAlgn="b"/>
                      <a:r>
                        <a:rPr lang="es-CR" sz="1400" b="1" u="none" strike="noStrike" dirty="0">
                          <a:effectLst/>
                        </a:rPr>
                        <a:t>               2,017 </a:t>
                      </a:r>
                      <a:endParaRPr lang="es-CR" sz="1400" b="1" i="0" u="none" strike="noStrike" dirty="0">
                        <a:solidFill>
                          <a:srgbClr val="000000"/>
                        </a:solidFill>
                        <a:effectLst/>
                        <a:latin typeface="Calibri" panose="020F0502020204030204" pitchFamily="34" charset="0"/>
                      </a:endParaRPr>
                    </a:p>
                  </a:txBody>
                  <a:tcPr marL="6104" marR="6104" marT="6104" marB="0" anchor="b"/>
                </a:tc>
                <a:tc>
                  <a:txBody>
                    <a:bodyPr/>
                    <a:lstStyle/>
                    <a:p>
                      <a:pPr algn="ctr" fontAlgn="b"/>
                      <a:r>
                        <a:rPr lang="es-CR" sz="1400" b="1" u="none" strike="noStrike" dirty="0">
                          <a:effectLst/>
                        </a:rPr>
                        <a:t>               2,018 </a:t>
                      </a:r>
                      <a:endParaRPr lang="es-CR" sz="1400" b="1" i="0" u="none" strike="noStrike" dirty="0">
                        <a:solidFill>
                          <a:srgbClr val="000000"/>
                        </a:solidFill>
                        <a:effectLst/>
                        <a:latin typeface="Calibri" panose="020F0502020204030204" pitchFamily="34" charset="0"/>
                      </a:endParaRPr>
                    </a:p>
                  </a:txBody>
                  <a:tcPr marL="6104" marR="6104" marT="6104" marB="0" anchor="b"/>
                </a:tc>
                <a:tc>
                  <a:txBody>
                    <a:bodyPr/>
                    <a:lstStyle/>
                    <a:p>
                      <a:pPr algn="l" fontAlgn="b"/>
                      <a:endParaRPr lang="es-CR" sz="900" b="0" i="0" u="none" strike="noStrike" dirty="0">
                        <a:solidFill>
                          <a:srgbClr val="000000"/>
                        </a:solidFill>
                        <a:effectLst/>
                        <a:latin typeface="Calibri" panose="020F0502020204030204" pitchFamily="34" charset="0"/>
                      </a:endParaRPr>
                    </a:p>
                  </a:txBody>
                  <a:tcPr marL="6104" marR="6104" marT="6104" marB="0" anchor="b"/>
                </a:tc>
              </a:tr>
              <a:tr h="418566">
                <a:tc>
                  <a:txBody>
                    <a:bodyPr/>
                    <a:lstStyle/>
                    <a:p>
                      <a:pPr algn="ctr" rtl="0" fontAlgn="ctr"/>
                      <a:r>
                        <a:rPr lang="es-CR" sz="1200" b="1" u="none" strike="noStrike" dirty="0">
                          <a:effectLst/>
                        </a:rPr>
                        <a:t>TIPO DE TRÁMITE</a:t>
                      </a:r>
                      <a:endParaRPr lang="es-CR" sz="1200" b="1" i="0" u="none" strike="noStrike" dirty="0">
                        <a:solidFill>
                          <a:srgbClr val="000000"/>
                        </a:solidFill>
                        <a:effectLst/>
                        <a:latin typeface="Century Gothic" panose="020B0502020202020204" pitchFamily="34" charset="0"/>
                      </a:endParaRPr>
                    </a:p>
                  </a:txBody>
                  <a:tcPr marL="6104" marR="6104" marT="6104" marB="0" anchor="ctr">
                    <a:solidFill>
                      <a:schemeClr val="accent4">
                        <a:lumMod val="40000"/>
                        <a:lumOff val="60000"/>
                      </a:schemeClr>
                    </a:solidFill>
                  </a:tcPr>
                </a:tc>
                <a:tc>
                  <a:txBody>
                    <a:bodyPr/>
                    <a:lstStyle/>
                    <a:p>
                      <a:pPr algn="ctr" fontAlgn="ctr"/>
                      <a:r>
                        <a:rPr lang="es-CR" sz="1000" b="1" u="none" strike="noStrike" dirty="0">
                          <a:effectLst/>
                        </a:rPr>
                        <a:t> CANTIDADES ENTREGADAS </a:t>
                      </a:r>
                      <a:endParaRPr lang="es-CR" sz="1000" b="1" i="0" u="none" strike="noStrike" dirty="0">
                        <a:solidFill>
                          <a:srgbClr val="000000"/>
                        </a:solidFill>
                        <a:effectLst/>
                        <a:latin typeface="Century Gothic" panose="020B0502020202020204" pitchFamily="34" charset="0"/>
                      </a:endParaRPr>
                    </a:p>
                  </a:txBody>
                  <a:tcPr marL="6104" marR="6104" marT="6104" marB="0" anchor="ctr">
                    <a:solidFill>
                      <a:schemeClr val="accent4">
                        <a:lumMod val="40000"/>
                        <a:lumOff val="60000"/>
                      </a:schemeClr>
                    </a:solidFill>
                  </a:tcPr>
                </a:tc>
                <a:tc>
                  <a:txBody>
                    <a:bodyPr/>
                    <a:lstStyle/>
                    <a:p>
                      <a:pPr algn="ctr" fontAlgn="ctr"/>
                      <a:r>
                        <a:rPr lang="es-CR" sz="1000" b="1" u="none" strike="noStrike" dirty="0">
                          <a:effectLst/>
                        </a:rPr>
                        <a:t> CANTIDADES ENTREGADAS </a:t>
                      </a:r>
                      <a:endParaRPr lang="es-CR" sz="1000" b="1" i="0" u="none" strike="noStrike" dirty="0">
                        <a:solidFill>
                          <a:srgbClr val="000000"/>
                        </a:solidFill>
                        <a:effectLst/>
                        <a:latin typeface="Century Gothic" panose="020B0502020202020204" pitchFamily="34" charset="0"/>
                      </a:endParaRPr>
                    </a:p>
                  </a:txBody>
                  <a:tcPr marL="6104" marR="6104" marT="6104" marB="0" anchor="ctr">
                    <a:solidFill>
                      <a:schemeClr val="accent4">
                        <a:lumMod val="40000"/>
                        <a:lumOff val="60000"/>
                      </a:schemeClr>
                    </a:solidFill>
                  </a:tcPr>
                </a:tc>
                <a:tc>
                  <a:txBody>
                    <a:bodyPr/>
                    <a:lstStyle/>
                    <a:p>
                      <a:pPr algn="ctr" fontAlgn="ctr"/>
                      <a:r>
                        <a:rPr lang="es-CR" sz="1000" b="1" u="none" strike="noStrike" dirty="0">
                          <a:effectLst/>
                        </a:rPr>
                        <a:t> </a:t>
                      </a:r>
                      <a:endParaRPr lang="es-CR" sz="1000" b="1" i="0" u="none" strike="noStrike" dirty="0">
                        <a:solidFill>
                          <a:srgbClr val="000000"/>
                        </a:solidFill>
                        <a:effectLst/>
                        <a:latin typeface="Century Gothic" panose="020B0502020202020204" pitchFamily="34" charset="0"/>
                      </a:endParaRPr>
                    </a:p>
                  </a:txBody>
                  <a:tcPr marL="6104" marR="6104" marT="6104" marB="0" anchor="ctr">
                    <a:solidFill>
                      <a:schemeClr val="accent4">
                        <a:lumMod val="40000"/>
                        <a:lumOff val="60000"/>
                      </a:schemeClr>
                    </a:solidFill>
                  </a:tcPr>
                </a:tc>
                <a:tc>
                  <a:txBody>
                    <a:bodyPr/>
                    <a:lstStyle/>
                    <a:p>
                      <a:pPr algn="ctr" fontAlgn="ctr"/>
                      <a:r>
                        <a:rPr lang="es-CR" sz="1000" b="1" u="none" strike="noStrike" dirty="0">
                          <a:effectLst/>
                        </a:rPr>
                        <a:t>Variación </a:t>
                      </a:r>
                      <a:endParaRPr lang="es-CR" sz="1000" b="1" i="0" u="none" strike="noStrike" dirty="0">
                        <a:solidFill>
                          <a:srgbClr val="000000"/>
                        </a:solidFill>
                        <a:effectLst/>
                        <a:latin typeface="Century Gothic" panose="020B0502020202020204" pitchFamily="34" charset="0"/>
                      </a:endParaRPr>
                    </a:p>
                  </a:txBody>
                  <a:tcPr marL="6104" marR="6104" marT="6104" marB="0" anchor="ctr">
                    <a:solidFill>
                      <a:schemeClr val="accent4">
                        <a:lumMod val="40000"/>
                        <a:lumOff val="60000"/>
                      </a:schemeClr>
                    </a:solidFill>
                  </a:tcPr>
                </a:tc>
              </a:tr>
              <a:tr h="260616">
                <a:tc>
                  <a:txBody>
                    <a:bodyPr/>
                    <a:lstStyle/>
                    <a:p>
                      <a:pPr algn="l" rtl="0" fontAlgn="b"/>
                      <a:r>
                        <a:rPr lang="es-CR" sz="1000" u="none" strike="noStrike">
                          <a:effectLst/>
                        </a:rPr>
                        <a:t>Constancias Salariales</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1,289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2,308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1,726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75%</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Atención de Consultas salariales de períodos vigentes</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832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951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567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60%</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Apertura de Expediente Laboral</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27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77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149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194%</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Apertura de Carrera Profesional</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67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91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100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110%</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Recibir y enviar solicitudes de ajustes de Carrera Profesional</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145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652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430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66%</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Aval de títulos de capacitación</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115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1,352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450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33%</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Cambio cuenta cliente</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13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21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13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62%</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Nombramientos Administrativos menores o iguales a 4 meses</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499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896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850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95%</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Permisos con goce de salario (licencias)</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93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154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123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80%</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Rebajos salariales por ausencias justificadas e injustificadas</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317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629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671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107%</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Incapacidades (internamiento e INS)</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137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947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266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28%</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Asignación de Grupo Profesional</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35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177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156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88%</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Pago de Excelentes</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18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12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67%</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Contrato de Dedicacion Exclusiva </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76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96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126%</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Addendum de Dedicacion Exclusiva</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13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26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200%</a:t>
                      </a:r>
                      <a:endParaRPr lang="es-CR" sz="900" b="0" i="0" u="none" strike="noStrike">
                        <a:solidFill>
                          <a:srgbClr val="000000"/>
                        </a:solidFill>
                        <a:effectLst/>
                        <a:latin typeface="Century Gothic" panose="020B0502020202020204" pitchFamily="34" charset="0"/>
                      </a:endParaRPr>
                    </a:p>
                  </a:txBody>
                  <a:tcPr marL="6104" marR="6104" marT="6104" marB="0" anchor="b"/>
                </a:tc>
              </a:tr>
              <a:tr h="260616">
                <a:tc>
                  <a:txBody>
                    <a:bodyPr/>
                    <a:lstStyle/>
                    <a:p>
                      <a:pPr algn="l" rtl="0" fontAlgn="b"/>
                      <a:r>
                        <a:rPr lang="es-CR" sz="1000" u="none" strike="noStrike">
                          <a:effectLst/>
                        </a:rPr>
                        <a:t>Estudios de Anulidades </a:t>
                      </a:r>
                      <a:endParaRPr lang="es-CR" sz="10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b"/>
                      <a:r>
                        <a:rPr lang="es-CR" sz="1800" u="none" strike="noStrike">
                          <a:effectLst/>
                        </a:rPr>
                        <a:t>        -   </a:t>
                      </a:r>
                      <a:endParaRPr lang="es-CR" sz="1800" b="0" i="0" u="none" strike="noStrike">
                        <a:solidFill>
                          <a:srgbClr val="000000"/>
                        </a:solidFill>
                        <a:effectLst/>
                        <a:latin typeface="Century Gothic" panose="020B0502020202020204" pitchFamily="34" charset="0"/>
                      </a:endParaRPr>
                    </a:p>
                  </a:txBody>
                  <a:tcPr marL="6104" marR="6104" marT="6104" marB="0" anchor="b"/>
                </a:tc>
                <a:tc>
                  <a:txBody>
                    <a:bodyPr/>
                    <a:lstStyle/>
                    <a:p>
                      <a:pPr algn="ctr" fontAlgn="ctr"/>
                      <a:r>
                        <a:rPr lang="es-CR" sz="1800" u="none" strike="noStrike">
                          <a:effectLst/>
                        </a:rPr>
                        <a:t>          28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ctr"/>
                      <a:r>
                        <a:rPr lang="es-CR" sz="1800" u="none" strike="noStrike">
                          <a:effectLst/>
                        </a:rPr>
                        <a:t>          22 </a:t>
                      </a:r>
                      <a:endParaRPr lang="es-CR" sz="1800" b="0" i="0" u="none" strike="noStrike">
                        <a:solidFill>
                          <a:srgbClr val="000000"/>
                        </a:solidFill>
                        <a:effectLst/>
                        <a:latin typeface="Century Gothic" panose="020B0502020202020204" pitchFamily="34" charset="0"/>
                      </a:endParaRPr>
                    </a:p>
                  </a:txBody>
                  <a:tcPr marL="6104" marR="6104" marT="6104" marB="0" anchor="ctr"/>
                </a:tc>
                <a:tc>
                  <a:txBody>
                    <a:bodyPr/>
                    <a:lstStyle/>
                    <a:p>
                      <a:pPr algn="ctr" fontAlgn="b"/>
                      <a:r>
                        <a:rPr lang="es-CR" sz="900" u="none" strike="noStrike">
                          <a:effectLst/>
                        </a:rPr>
                        <a:t>79%</a:t>
                      </a:r>
                      <a:endParaRPr lang="es-CR" sz="900" b="0" i="0" u="none" strike="noStrike">
                        <a:solidFill>
                          <a:srgbClr val="000000"/>
                        </a:solidFill>
                        <a:effectLst/>
                        <a:latin typeface="Century Gothic" panose="020B0502020202020204" pitchFamily="34" charset="0"/>
                      </a:endParaRPr>
                    </a:p>
                  </a:txBody>
                  <a:tcPr marL="6104" marR="6104" marT="6104" marB="0" anchor="b"/>
                </a:tc>
              </a:tr>
              <a:tr h="481103">
                <a:tc>
                  <a:txBody>
                    <a:bodyPr/>
                    <a:lstStyle/>
                    <a:p>
                      <a:pPr algn="l" fontAlgn="b"/>
                      <a:endParaRPr lang="es-CR" sz="1000" b="0" i="0" u="none" strike="noStrike">
                        <a:solidFill>
                          <a:srgbClr val="000000"/>
                        </a:solidFill>
                        <a:effectLst/>
                        <a:latin typeface="Calibri" panose="020F0502020204030204" pitchFamily="34" charset="0"/>
                      </a:endParaRPr>
                    </a:p>
                  </a:txBody>
                  <a:tcPr marL="6104" marR="6104" marT="6104" marB="0" anchor="b"/>
                </a:tc>
                <a:tc>
                  <a:txBody>
                    <a:bodyPr/>
                    <a:lstStyle/>
                    <a:p>
                      <a:pPr algn="ctr" fontAlgn="b"/>
                      <a:r>
                        <a:rPr lang="es-CR" sz="1800" b="1" u="none" strike="noStrike" dirty="0">
                          <a:effectLst/>
                        </a:rPr>
                        <a:t>      3,569 </a:t>
                      </a:r>
                      <a:endParaRPr lang="es-CR" sz="1800" b="1" i="0" u="none" strike="noStrike" dirty="0">
                        <a:solidFill>
                          <a:srgbClr val="000000"/>
                        </a:solidFill>
                        <a:effectLst/>
                        <a:latin typeface="Calibri" panose="020F0502020204030204" pitchFamily="34" charset="0"/>
                      </a:endParaRPr>
                    </a:p>
                  </a:txBody>
                  <a:tcPr marL="6104" marR="6104" marT="6104" marB="0" anchor="b"/>
                </a:tc>
                <a:tc>
                  <a:txBody>
                    <a:bodyPr/>
                    <a:lstStyle/>
                    <a:p>
                      <a:pPr algn="ctr" fontAlgn="b"/>
                      <a:r>
                        <a:rPr lang="es-CR" sz="1800" b="1" u="none" strike="noStrike" dirty="0">
                          <a:effectLst/>
                        </a:rPr>
                        <a:t>          8,390 </a:t>
                      </a:r>
                      <a:endParaRPr lang="es-CR" sz="1800" b="1" i="0" u="none" strike="noStrike" dirty="0">
                        <a:solidFill>
                          <a:srgbClr val="000000"/>
                        </a:solidFill>
                        <a:effectLst/>
                        <a:latin typeface="Calibri" panose="020F0502020204030204" pitchFamily="34" charset="0"/>
                      </a:endParaRPr>
                    </a:p>
                  </a:txBody>
                  <a:tcPr marL="6104" marR="6104" marT="6104" marB="0" anchor="b"/>
                </a:tc>
                <a:tc>
                  <a:txBody>
                    <a:bodyPr/>
                    <a:lstStyle/>
                    <a:p>
                      <a:pPr algn="ctr" fontAlgn="b"/>
                      <a:r>
                        <a:rPr lang="es-CR" sz="1800" b="1" u="none" strike="noStrike" dirty="0">
                          <a:effectLst/>
                        </a:rPr>
                        <a:t>          5,657 </a:t>
                      </a:r>
                      <a:endParaRPr lang="es-CR" sz="1800" b="1" i="0" u="none" strike="noStrike" dirty="0">
                        <a:solidFill>
                          <a:srgbClr val="000000"/>
                        </a:solidFill>
                        <a:effectLst/>
                        <a:latin typeface="Calibri" panose="020F0502020204030204" pitchFamily="34" charset="0"/>
                      </a:endParaRPr>
                    </a:p>
                  </a:txBody>
                  <a:tcPr marL="6104" marR="6104" marT="6104" marB="0" anchor="b"/>
                </a:tc>
                <a:tc>
                  <a:txBody>
                    <a:bodyPr/>
                    <a:lstStyle/>
                    <a:p>
                      <a:pPr algn="ctr" fontAlgn="b"/>
                      <a:r>
                        <a:rPr lang="es-CR" sz="900" u="none" strike="noStrike" dirty="0">
                          <a:effectLst/>
                        </a:rPr>
                        <a:t>67%</a:t>
                      </a:r>
                      <a:endParaRPr lang="es-CR" sz="900" b="0" i="0" u="none" strike="noStrike" dirty="0">
                        <a:solidFill>
                          <a:srgbClr val="000000"/>
                        </a:solidFill>
                        <a:effectLst/>
                        <a:latin typeface="Century Gothic" panose="020B0502020202020204" pitchFamily="34" charset="0"/>
                      </a:endParaRPr>
                    </a:p>
                  </a:txBody>
                  <a:tcPr marL="6104" marR="6104" marT="6104" marB="0" anchor="b"/>
                </a:tc>
              </a:tr>
            </a:tbl>
          </a:graphicData>
        </a:graphic>
      </p:graphicFrame>
    </p:spTree>
    <p:extLst>
      <p:ext uri="{BB962C8B-B14F-4D97-AF65-F5344CB8AC3E}">
        <p14:creationId xmlns:p14="http://schemas.microsoft.com/office/powerpoint/2010/main" val="2610467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18974</TotalTime>
  <Words>2225</Words>
  <Application>Microsoft Office PowerPoint</Application>
  <PresentationFormat>Panorámica</PresentationFormat>
  <Paragraphs>650</Paragraphs>
  <Slides>38</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38</vt:i4>
      </vt:variant>
    </vt:vector>
  </HeadingPairs>
  <TitlesOfParts>
    <vt:vector size="42" baseType="lpstr">
      <vt:lpstr>Calibri</vt:lpstr>
      <vt:lpstr>Century Gothic</vt:lpstr>
      <vt:lpstr>Wingdings</vt:lpstr>
      <vt:lpstr>Retrospección</vt:lpstr>
      <vt:lpstr>Presentación de PowerPoint</vt:lpstr>
      <vt:lpstr>Total trámites  DSAF Ministerio de Educación DREO/DSAF            (Decreto # 35513)</vt:lpstr>
      <vt:lpstr>Proceso de Gestión de RRHH Proceso Juntas de E y A Proceso de Gestión Adm. y Serv. Apoyo Pruebas Nacionales Ing. Informático </vt:lpstr>
      <vt:lpstr>       Proceso de Gestión de Juntas </vt:lpstr>
      <vt:lpstr>Recursos 2018  (US$ 7.3 mlls)</vt:lpstr>
      <vt:lpstr>TOTAL DE TRAMITES 8.155</vt:lpstr>
      <vt:lpstr>       Proceso de Gestión de RRHH </vt:lpstr>
      <vt:lpstr>Presentación de PowerPoint</vt:lpstr>
      <vt:lpstr>Presentación de PowerPoint</vt:lpstr>
      <vt:lpstr>¿Cuántos Trámites?</vt:lpstr>
      <vt:lpstr>      OFICINA DE COORDINACIÓN DE PRUEBAS </vt:lpstr>
      <vt:lpstr>TOTAL GENERAL  14.568</vt:lpstr>
      <vt:lpstr>       Proceso de Gestion Adm. y Serv. Apoyo </vt:lpstr>
      <vt:lpstr>Tramites</vt:lpstr>
      <vt:lpstr>Promedio de llamadas 372/m Promedio de Visitas   1.148/m</vt:lpstr>
      <vt:lpstr>Ingeniero en Informatica </vt:lpstr>
      <vt:lpstr>Total de trámites/año</vt:lpstr>
      <vt:lpstr>Capacitación RRHH</vt:lpstr>
      <vt:lpstr>Jornadas Laborares</vt:lpstr>
      <vt:lpstr>Categorías Profesionales</vt:lpstr>
      <vt:lpstr>Pluses (beneficios, carrera profesional, años de servicio, etc)</vt:lpstr>
      <vt:lpstr>Desconcentración, (trámites que se realiza a nivel Regional)</vt:lpstr>
      <vt:lpstr>Incapacidades CCSS  (Requerimiento, incapacidad, declaración) serviciosadmfinan.Occidente@mep.go.cr</vt:lpstr>
      <vt:lpstr>Incapacidades INS (En Físico) (Requerimiento, incapacidad y declaración,) </vt:lpstr>
      <vt:lpstr>Traslados en propiedad </vt:lpstr>
      <vt:lpstr>Rebajos Salariales</vt:lpstr>
      <vt:lpstr>Responsabilidad laboral: ausencias y llegadas tardías injustificadas</vt:lpstr>
      <vt:lpstr>Presentación de PowerPoint</vt:lpstr>
      <vt:lpstr>Licencias y Trámites </vt:lpstr>
      <vt:lpstr>Licencias y Trámites </vt:lpstr>
      <vt:lpstr>Licencias y Trámites </vt:lpstr>
      <vt:lpstr>Licencias y Trámites </vt:lpstr>
      <vt:lpstr>Licencias y Trámites </vt:lpstr>
      <vt:lpstr>Presentación de PowerPoint</vt:lpstr>
      <vt:lpstr>Presentación de PowerPoint</vt:lpstr>
      <vt:lpstr>Contactos: </vt:lpstr>
      <vt:lpstr>Gracias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Leonardo Ramírez Gómez</dc:creator>
  <cp:lastModifiedBy>Steven Solis Villegas</cp:lastModifiedBy>
  <cp:revision>133</cp:revision>
  <dcterms:created xsi:type="dcterms:W3CDTF">2015-11-20T21:20:12Z</dcterms:created>
  <dcterms:modified xsi:type="dcterms:W3CDTF">2019-04-23T17:25:40Z</dcterms:modified>
</cp:coreProperties>
</file>